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5"/>
  </p:notes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Arial Bold" charset="1" panose="020B0802020202020204"/>
      <p:regular r:id="rId18"/>
    </p:embeddedFont>
    <p:embeddedFont>
      <p:font typeface="Open Sans" charset="1" panose="020B0606030504020204"/>
      <p:regular r:id="rId19"/>
    </p:embeddedFont>
    <p:embeddedFont>
      <p:font typeface="Montserrat Ultra-Bold" charset="1" panose="00000900000000000000"/>
      <p:regular r:id="rId20"/>
    </p:embeddedFont>
    <p:embeddedFont>
      <p:font typeface="Arial" charset="1" panose="020B0502020202020204"/>
      <p:regular r:id="rId22"/>
    </p:embeddedFont>
    <p:embeddedFont>
      <p:font typeface="Canva Sans Bold" charset="1" panose="020B0803030501040103"/>
      <p:regular r:id="rId23"/>
    </p:embeddedFont>
    <p:embeddedFont>
      <p:font typeface="Poppins" charset="1" panose="00000500000000000000"/>
      <p:regular r:id="rId24"/>
    </p:embeddedFont>
    <p:embeddedFont>
      <p:font typeface="Poppins Semi-Bold" charset="1" panose="00000700000000000000"/>
      <p:regular r:id="rId25"/>
    </p:embeddedFont>
    <p:embeddedFont>
      <p:font typeface="Canva Sans" charset="1" panose="020B05030305010401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notesMasters/notesMaster1.xml" Type="http://schemas.openxmlformats.org/officeDocument/2006/relationships/notesMaster"/><Relationship Id="rId16" Target="theme/theme2.xml" Type="http://schemas.openxmlformats.org/officeDocument/2006/relationships/theme"/><Relationship Id="rId17" Target="notesSlides/notesSlide1.xml" Type="http://schemas.openxmlformats.org/officeDocument/2006/relationships/note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notesSlides/notesSlide2.xml" Type="http://schemas.openxmlformats.org/officeDocument/2006/relationships/note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SzNEsT2A.mp4>
</file>

<file path=ppt/media/VAGSzdt26qA.mp4>
</file>

<file path=ppt/media/image1.jpe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jpe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jpeg>
</file>

<file path=ppt/media/image40.svg>
</file>

<file path=ppt/media/image41.jpeg>
</file>

<file path=ppt/media/image42.jpeg>
</file>

<file path=ppt/media/image43.jpeg>
</file>

<file path=ppt/media/image44.png>
</file>

<file path=ppt/media/image5.png>
</file>

<file path=ppt/media/image6.svg>
</file>

<file path=ppt/media/image7.jpe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 Id="rId4" Target="../media/image2.jpeg" Type="http://schemas.openxmlformats.org/officeDocument/2006/relationships/image"/><Relationship Id="rId5"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7.jpeg" Type="http://schemas.openxmlformats.org/officeDocument/2006/relationships/image"/><Relationship Id="rId4" Target="../media/image2.jpe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6.svg" Type="http://schemas.openxmlformats.org/officeDocument/2006/relationships/image"/><Relationship Id="rId11" Target="../media/image17.png" Type="http://schemas.openxmlformats.org/officeDocument/2006/relationships/image"/><Relationship Id="rId12" Target="../media/image18.svg" Type="http://schemas.openxmlformats.org/officeDocument/2006/relationships/image"/><Relationship Id="rId2" Target="../media/image10.jpeg" Type="http://schemas.openxmlformats.org/officeDocument/2006/relationships/image"/><Relationship Id="rId3" Target="../media/VAGSzdt26qA.mp4" Type="http://schemas.openxmlformats.org/officeDocument/2006/relationships/video"/><Relationship Id="rId4" Target="../media/VAGSzdt26qA.mp4" Type="http://schemas.microsoft.com/office/2007/relationships/media"/><Relationship Id="rId5" Target="../media/image11.png" Type="http://schemas.openxmlformats.org/officeDocument/2006/relationships/image"/><Relationship Id="rId6" Target="../media/image12.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1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 Id="rId3" Target="../media/VAGSzNEsT2A.mp4" Type="http://schemas.openxmlformats.org/officeDocument/2006/relationships/video"/><Relationship Id="rId4" Target="../media/VAGSzNEsT2A.mp4" Type="http://schemas.microsoft.com/office/2007/relationships/media"/><Relationship Id="rId5" Target="../media/image2.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8.png" Type="http://schemas.openxmlformats.org/officeDocument/2006/relationships/image"/><Relationship Id="rId11" Target="../media/image29.png" Type="http://schemas.openxmlformats.org/officeDocument/2006/relationships/image"/><Relationship Id="rId12" Target="../media/image30.svg" Type="http://schemas.openxmlformats.org/officeDocument/2006/relationships/image"/><Relationship Id="rId13" Target="../media/image2.jpeg" Type="http://schemas.openxmlformats.org/officeDocument/2006/relationships/image"/><Relationship Id="rId2" Target="../media/image20.png" Type="http://schemas.openxmlformats.org/officeDocument/2006/relationships/image"/><Relationship Id="rId3" Target="../media/image21.svg" Type="http://schemas.openxmlformats.org/officeDocument/2006/relationships/image"/><Relationship Id="rId4" Target="../media/image22.png" Type="http://schemas.openxmlformats.org/officeDocument/2006/relationships/image"/><Relationship Id="rId5" Target="../media/image23.svg" Type="http://schemas.openxmlformats.org/officeDocument/2006/relationships/image"/><Relationship Id="rId6" Target="../media/image24.png" Type="http://schemas.openxmlformats.org/officeDocument/2006/relationships/image"/><Relationship Id="rId7" Target="../media/image25.svg" Type="http://schemas.openxmlformats.org/officeDocument/2006/relationships/image"/><Relationship Id="rId8" Target="../media/image26.png" Type="http://schemas.openxmlformats.org/officeDocument/2006/relationships/image"/><Relationship Id="rId9" Target="../media/image2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9.png" Type="http://schemas.openxmlformats.org/officeDocument/2006/relationships/image"/><Relationship Id="rId11" Target="../media/image40.svg" Type="http://schemas.openxmlformats.org/officeDocument/2006/relationships/image"/><Relationship Id="rId12" Target="../media/image2.jpeg" Type="http://schemas.openxmlformats.org/officeDocument/2006/relationships/image"/><Relationship Id="rId2" Target="../media/image31.png" Type="http://schemas.openxmlformats.org/officeDocument/2006/relationships/image"/><Relationship Id="rId3" Target="../media/image32.svg" Type="http://schemas.openxmlformats.org/officeDocument/2006/relationships/image"/><Relationship Id="rId4" Target="../media/image33.png" Type="http://schemas.openxmlformats.org/officeDocument/2006/relationships/image"/><Relationship Id="rId5" Target="../media/image34.svg" Type="http://schemas.openxmlformats.org/officeDocument/2006/relationships/image"/><Relationship Id="rId6" Target="../media/image35.png" Type="http://schemas.openxmlformats.org/officeDocument/2006/relationships/image"/><Relationship Id="rId7" Target="../media/image36.svg" Type="http://schemas.openxmlformats.org/officeDocument/2006/relationships/image"/><Relationship Id="rId8" Target="../media/image37.png" Type="http://schemas.openxmlformats.org/officeDocument/2006/relationships/image"/><Relationship Id="rId9" Target="../media/image38.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jpeg" Type="http://schemas.openxmlformats.org/officeDocument/2006/relationships/image"/><Relationship Id="rId3" Target="../media/image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2.jpeg" Type="http://schemas.openxmlformats.org/officeDocument/2006/relationships/image"/><Relationship Id="rId3" Target="../media/image43.jpeg" Type="http://schemas.openxmlformats.org/officeDocument/2006/relationships/image"/><Relationship Id="rId4" Target="../media/image44.png" Type="http://schemas.openxmlformats.org/officeDocument/2006/relationships/image"/><Relationship Id="rId5" Target="../media/image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9050" y="0"/>
            <a:ext cx="18288000" cy="10438422"/>
          </a:xfrm>
          <a:custGeom>
            <a:avLst/>
            <a:gdLst/>
            <a:ahLst/>
            <a:cxnLst/>
            <a:rect r="r" b="b" t="t" l="l"/>
            <a:pathLst>
              <a:path h="10438422" w="18288000">
                <a:moveTo>
                  <a:pt x="0" y="0"/>
                </a:moveTo>
                <a:lnTo>
                  <a:pt x="18288000" y="0"/>
                </a:lnTo>
                <a:lnTo>
                  <a:pt x="18288000" y="10438422"/>
                </a:lnTo>
                <a:lnTo>
                  <a:pt x="0" y="10438422"/>
                </a:lnTo>
                <a:lnTo>
                  <a:pt x="0" y="0"/>
                </a:lnTo>
                <a:close/>
              </a:path>
            </a:pathLst>
          </a:custGeom>
          <a:blipFill>
            <a:blip r:embed="rId3">
              <a:alphaModFix amt="65000"/>
            </a:blip>
            <a:stretch>
              <a:fillRect l="0" t="-8759" r="0" b="-7309"/>
            </a:stretch>
          </a:blipFill>
        </p:spPr>
      </p:sp>
      <p:sp>
        <p:nvSpPr>
          <p:cNvPr name="Freeform 3" id="3"/>
          <p:cNvSpPr/>
          <p:nvPr/>
        </p:nvSpPr>
        <p:spPr>
          <a:xfrm flipH="false" flipV="false" rot="0">
            <a:off x="15620609" y="7593575"/>
            <a:ext cx="2432905" cy="2432905"/>
          </a:xfrm>
          <a:custGeom>
            <a:avLst/>
            <a:gdLst/>
            <a:ahLst/>
            <a:cxnLst/>
            <a:rect r="r" b="b" t="t" l="l"/>
            <a:pathLst>
              <a:path h="2432905" w="2432905">
                <a:moveTo>
                  <a:pt x="0" y="0"/>
                </a:moveTo>
                <a:lnTo>
                  <a:pt x="2432905" y="0"/>
                </a:lnTo>
                <a:lnTo>
                  <a:pt x="2432905" y="2432905"/>
                </a:lnTo>
                <a:lnTo>
                  <a:pt x="0" y="2432905"/>
                </a:lnTo>
                <a:lnTo>
                  <a:pt x="0" y="0"/>
                </a:lnTo>
                <a:close/>
              </a:path>
            </a:pathLst>
          </a:custGeom>
          <a:blipFill>
            <a:blip r:embed="rId4"/>
            <a:stretch>
              <a:fillRect l="0" t="0" r="0" b="0"/>
            </a:stretch>
          </a:blipFill>
        </p:spPr>
      </p:sp>
      <p:sp>
        <p:nvSpPr>
          <p:cNvPr name="TextBox 4" id="4"/>
          <p:cNvSpPr txBox="true"/>
          <p:nvPr/>
        </p:nvSpPr>
        <p:spPr>
          <a:xfrm rot="0">
            <a:off x="2497213" y="1352550"/>
            <a:ext cx="12721947" cy="3790950"/>
          </a:xfrm>
          <a:prstGeom prst="rect">
            <a:avLst/>
          </a:prstGeom>
        </p:spPr>
        <p:txBody>
          <a:bodyPr anchor="t" rtlCol="false" tIns="0" lIns="0" bIns="0" rIns="0">
            <a:spAutoFit/>
          </a:bodyPr>
          <a:lstStyle/>
          <a:p>
            <a:pPr algn="ctr">
              <a:lnSpc>
                <a:spcPts val="9600"/>
              </a:lnSpc>
            </a:pPr>
            <a:r>
              <a:rPr lang="en-US" b="true" sz="8000">
                <a:solidFill>
                  <a:srgbClr val="000000"/>
                </a:solidFill>
                <a:latin typeface="Arial Bold"/>
                <a:ea typeface="Arial Bold"/>
                <a:cs typeface="Arial Bold"/>
                <a:sym typeface="Arial Bold"/>
              </a:rPr>
              <a:t>Uncover the Role of Greenhouse Gases in Your Neighborhood!</a:t>
            </a:r>
          </a:p>
        </p:txBody>
      </p:sp>
      <p:sp>
        <p:nvSpPr>
          <p:cNvPr name="Freeform 5" id="5"/>
          <p:cNvSpPr/>
          <p:nvPr/>
        </p:nvSpPr>
        <p:spPr>
          <a:xfrm flipH="false" flipV="false" rot="0">
            <a:off x="318966" y="237082"/>
            <a:ext cx="2743049" cy="1583236"/>
          </a:xfrm>
          <a:custGeom>
            <a:avLst/>
            <a:gdLst/>
            <a:ahLst/>
            <a:cxnLst/>
            <a:rect r="r" b="b" t="t" l="l"/>
            <a:pathLst>
              <a:path h="1583236" w="2743049">
                <a:moveTo>
                  <a:pt x="0" y="0"/>
                </a:moveTo>
                <a:lnTo>
                  <a:pt x="2743049" y="0"/>
                </a:lnTo>
                <a:lnTo>
                  <a:pt x="2743049" y="1583236"/>
                </a:lnTo>
                <a:lnTo>
                  <a:pt x="0" y="1583236"/>
                </a:lnTo>
                <a:lnTo>
                  <a:pt x="0" y="0"/>
                </a:lnTo>
                <a:close/>
              </a:path>
            </a:pathLst>
          </a:custGeom>
          <a:blipFill>
            <a:blip r:embed="rId5"/>
            <a:stretch>
              <a:fillRect l="0" t="0" r="0" b="0"/>
            </a:stretch>
          </a:blipFill>
        </p:spPr>
      </p:sp>
      <p:sp>
        <p:nvSpPr>
          <p:cNvPr name="TextBox 6" id="6"/>
          <p:cNvSpPr txBox="true"/>
          <p:nvPr/>
        </p:nvSpPr>
        <p:spPr>
          <a:xfrm rot="0">
            <a:off x="3473600" y="7797314"/>
            <a:ext cx="10450142" cy="695325"/>
          </a:xfrm>
          <a:prstGeom prst="rect">
            <a:avLst/>
          </a:prstGeom>
        </p:spPr>
        <p:txBody>
          <a:bodyPr anchor="t" rtlCol="false" tIns="0" lIns="0" bIns="0" rIns="0">
            <a:spAutoFit/>
          </a:bodyPr>
          <a:lstStyle/>
          <a:p>
            <a:pPr algn="ctr">
              <a:lnSpc>
                <a:spcPts val="4800"/>
              </a:lnSpc>
              <a:spcBef>
                <a:spcPct val="0"/>
              </a:spcBef>
            </a:pPr>
            <a:r>
              <a:rPr lang="en-US" b="true" sz="4000">
                <a:solidFill>
                  <a:srgbClr val="000000"/>
                </a:solidFill>
                <a:latin typeface="Arial Bold"/>
                <a:ea typeface="Arial Bold"/>
                <a:cs typeface="Arial Bold"/>
                <a:sym typeface="Arial Bold"/>
              </a:rPr>
              <a:t>A Presentation by Team UDUPI</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9775" y="0"/>
            <a:ext cx="19311634" cy="10977368"/>
            <a:chOff x="0" y="0"/>
            <a:chExt cx="25748845" cy="14636491"/>
          </a:xfrm>
        </p:grpSpPr>
        <p:pic>
          <p:nvPicPr>
            <p:cNvPr name="Picture 3" id="3"/>
            <p:cNvPicPr>
              <a:picLocks noChangeAspect="true"/>
            </p:cNvPicPr>
            <p:nvPr/>
          </p:nvPicPr>
          <p:blipFill>
            <a:blip r:embed="rId2">
              <a:alphaModFix amt="37000"/>
            </a:blip>
            <a:srcRect l="0" t="7340" r="0" b="7340"/>
            <a:stretch>
              <a:fillRect/>
            </a:stretch>
          </p:blipFill>
          <p:spPr>
            <a:xfrm flipH="false" flipV="false">
              <a:off x="0" y="0"/>
              <a:ext cx="25748845" cy="14636491"/>
            </a:xfrm>
            <a:prstGeom prst="rect">
              <a:avLst/>
            </a:prstGeom>
          </p:spPr>
        </p:pic>
      </p:grpSp>
      <p:sp>
        <p:nvSpPr>
          <p:cNvPr name="TextBox 4" id="4"/>
          <p:cNvSpPr txBox="true"/>
          <p:nvPr/>
        </p:nvSpPr>
        <p:spPr>
          <a:xfrm rot="0">
            <a:off x="782071" y="3637307"/>
            <a:ext cx="16765562" cy="5620993"/>
          </a:xfrm>
          <a:prstGeom prst="rect">
            <a:avLst/>
          </a:prstGeom>
        </p:spPr>
        <p:txBody>
          <a:bodyPr anchor="t" rtlCol="false" tIns="0" lIns="0" bIns="0" rIns="0">
            <a:spAutoFit/>
          </a:bodyPr>
          <a:lstStyle/>
          <a:p>
            <a:pPr algn="l">
              <a:lnSpc>
                <a:spcPts val="4976"/>
              </a:lnSpc>
            </a:pPr>
            <a:r>
              <a:rPr lang="en-US" sz="3554">
                <a:solidFill>
                  <a:srgbClr val="0F4671"/>
                </a:solidFill>
                <a:latin typeface="Open Sans"/>
                <a:ea typeface="Open Sans"/>
                <a:cs typeface="Open Sans"/>
                <a:sym typeface="Open Sans"/>
              </a:rPr>
              <a:t>The way human activities produce greenhouse gases and how natural systems release and absorb them is a complex relationship that drives climate change. As the world works harder to tackle this issue, it’s more important than ever for both policymakers and the public to understand how these processes interact. Our challenge is to use a mix of satellite data and models to map both human-caused and natural greenhouse gas emissions, helping us better grasp how they contribute to a warming planet.</a:t>
            </a:r>
          </a:p>
          <a:p>
            <a:pPr algn="l">
              <a:lnSpc>
                <a:spcPts val="10321"/>
              </a:lnSpc>
              <a:spcBef>
                <a:spcPct val="0"/>
              </a:spcBef>
            </a:pPr>
          </a:p>
        </p:txBody>
      </p:sp>
      <p:sp>
        <p:nvSpPr>
          <p:cNvPr name="Freeform 5" id="5"/>
          <p:cNvSpPr/>
          <p:nvPr/>
        </p:nvSpPr>
        <p:spPr>
          <a:xfrm flipH="false" flipV="false" rot="0">
            <a:off x="15954916" y="1028700"/>
            <a:ext cx="1621292" cy="1256502"/>
          </a:xfrm>
          <a:custGeom>
            <a:avLst/>
            <a:gdLst/>
            <a:ahLst/>
            <a:cxnLst/>
            <a:rect r="r" b="b" t="t" l="l"/>
            <a:pathLst>
              <a:path h="1256502" w="1621292">
                <a:moveTo>
                  <a:pt x="0" y="0"/>
                </a:moveTo>
                <a:lnTo>
                  <a:pt x="1621292" y="0"/>
                </a:lnTo>
                <a:lnTo>
                  <a:pt x="1621292" y="1256502"/>
                </a:lnTo>
                <a:lnTo>
                  <a:pt x="0" y="125650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0" y="1136251"/>
            <a:ext cx="16765562" cy="936625"/>
          </a:xfrm>
          <a:prstGeom prst="rect">
            <a:avLst/>
          </a:prstGeom>
        </p:spPr>
        <p:txBody>
          <a:bodyPr anchor="t" rtlCol="false" tIns="0" lIns="0" bIns="0" rIns="0">
            <a:spAutoFit/>
          </a:bodyPr>
          <a:lstStyle/>
          <a:p>
            <a:pPr algn="ctr">
              <a:lnSpc>
                <a:spcPts val="7699"/>
              </a:lnSpc>
              <a:spcBef>
                <a:spcPct val="0"/>
              </a:spcBef>
            </a:pPr>
            <a:r>
              <a:rPr lang="en-US" b="true" sz="5499">
                <a:solidFill>
                  <a:srgbClr val="0F4671"/>
                </a:solidFill>
                <a:latin typeface="Montserrat Ultra-Bold"/>
                <a:ea typeface="Montserrat Ultra-Bold"/>
                <a:cs typeface="Montserrat Ultra-Bold"/>
                <a:sym typeface="Montserrat Ultra-Bold"/>
              </a:rPr>
              <a:t>PROBLEM STATEMENT’S EXPLANATION</a:t>
            </a:r>
          </a:p>
        </p:txBody>
      </p:sp>
      <p:sp>
        <p:nvSpPr>
          <p:cNvPr name="Freeform 7" id="7"/>
          <p:cNvSpPr/>
          <p:nvPr/>
        </p:nvSpPr>
        <p:spPr>
          <a:xfrm flipH="false" flipV="false" rot="0">
            <a:off x="16098306" y="8071271"/>
            <a:ext cx="1955209" cy="1955209"/>
          </a:xfrm>
          <a:custGeom>
            <a:avLst/>
            <a:gdLst/>
            <a:ahLst/>
            <a:cxnLst/>
            <a:rect r="r" b="b" t="t" l="l"/>
            <a:pathLst>
              <a:path h="1955209" w="1955209">
                <a:moveTo>
                  <a:pt x="0" y="0"/>
                </a:moveTo>
                <a:lnTo>
                  <a:pt x="1955208" y="0"/>
                </a:lnTo>
                <a:lnTo>
                  <a:pt x="1955208" y="1955209"/>
                </a:lnTo>
                <a:lnTo>
                  <a:pt x="0" y="1955209"/>
                </a:lnTo>
                <a:lnTo>
                  <a:pt x="0" y="0"/>
                </a:lnTo>
                <a:close/>
              </a:path>
            </a:pathLst>
          </a:custGeom>
          <a:blipFill>
            <a:blip r:embed="rId5"/>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alphaModFix amt="62000"/>
            </a:blip>
            <a:stretch>
              <a:fillRect l="0" t="-12222" r="0" b="-2222"/>
            </a:stretch>
          </a:blipFill>
        </p:spPr>
      </p:sp>
      <p:sp>
        <p:nvSpPr>
          <p:cNvPr name="TextBox 3" id="3"/>
          <p:cNvSpPr txBox="true"/>
          <p:nvPr/>
        </p:nvSpPr>
        <p:spPr>
          <a:xfrm rot="0">
            <a:off x="1028700" y="2560200"/>
            <a:ext cx="16230600" cy="4886325"/>
          </a:xfrm>
          <a:prstGeom prst="rect">
            <a:avLst/>
          </a:prstGeom>
        </p:spPr>
        <p:txBody>
          <a:bodyPr anchor="t" rtlCol="false" tIns="0" lIns="0" bIns="0" rIns="0">
            <a:spAutoFit/>
          </a:bodyPr>
          <a:lstStyle/>
          <a:p>
            <a:pPr algn="just" marL="624216" indent="-312108" lvl="1">
              <a:lnSpc>
                <a:spcPts val="3469"/>
              </a:lnSpc>
              <a:buFont typeface="Arial"/>
              <a:buChar char="•"/>
            </a:pPr>
            <a:r>
              <a:rPr lang="en-US" b="true" sz="2891">
                <a:solidFill>
                  <a:srgbClr val="131E41"/>
                </a:solidFill>
                <a:latin typeface="Arial Bold"/>
                <a:ea typeface="Arial Bold"/>
                <a:cs typeface="Arial Bold"/>
                <a:sym typeface="Arial Bold"/>
              </a:rPr>
              <a:t>Data Collection:</a:t>
            </a:r>
            <a:r>
              <a:rPr lang="en-US" sz="2891">
                <a:solidFill>
                  <a:srgbClr val="131E41"/>
                </a:solidFill>
                <a:latin typeface="Arial"/>
                <a:ea typeface="Arial"/>
                <a:cs typeface="Arial"/>
                <a:sym typeface="Arial"/>
              </a:rPr>
              <a:t> The CanSat will be deployed to gather atmospheric data, including air quality index (AQI) and composition, with a focus on detecting greenhouse gases.</a:t>
            </a:r>
          </a:p>
          <a:p>
            <a:pPr algn="just" marL="624216" indent="-312108" lvl="1">
              <a:lnSpc>
                <a:spcPts val="3469"/>
              </a:lnSpc>
              <a:buFont typeface="Arial"/>
              <a:buChar char="•"/>
            </a:pPr>
            <a:r>
              <a:rPr lang="en-US" b="true" sz="2891">
                <a:solidFill>
                  <a:srgbClr val="131E41"/>
                </a:solidFill>
                <a:latin typeface="Arial Bold"/>
                <a:ea typeface="Arial Bold"/>
                <a:cs typeface="Arial Bold"/>
                <a:sym typeface="Arial Bold"/>
              </a:rPr>
              <a:t>Data Segregation:</a:t>
            </a:r>
            <a:r>
              <a:rPr lang="en-US" sz="2891">
                <a:solidFill>
                  <a:srgbClr val="131E41"/>
                </a:solidFill>
                <a:latin typeface="Arial"/>
                <a:ea typeface="Arial"/>
                <a:cs typeface="Arial"/>
                <a:sym typeface="Arial"/>
              </a:rPr>
              <a:t> The collected data will be manually analyzed and categorized into sources of greenhouse gases—whether human-made (industrial, vehicular emissions) or naturally occurring.</a:t>
            </a:r>
          </a:p>
          <a:p>
            <a:pPr algn="just" marL="624216" indent="-312108" lvl="1">
              <a:lnSpc>
                <a:spcPts val="3469"/>
              </a:lnSpc>
              <a:buFont typeface="Arial"/>
              <a:buChar char="•"/>
            </a:pPr>
            <a:r>
              <a:rPr lang="en-US" b="true" sz="2891">
                <a:solidFill>
                  <a:srgbClr val="131E41"/>
                </a:solidFill>
                <a:latin typeface="Arial Bold"/>
                <a:ea typeface="Arial Bold"/>
                <a:cs typeface="Arial Bold"/>
                <a:sym typeface="Arial Bold"/>
              </a:rPr>
              <a:t>AI Integration: </a:t>
            </a:r>
            <a:r>
              <a:rPr lang="en-US" sz="2891">
                <a:solidFill>
                  <a:srgbClr val="131E41"/>
                </a:solidFill>
                <a:latin typeface="Arial"/>
                <a:ea typeface="Arial"/>
                <a:cs typeface="Arial"/>
                <a:sym typeface="Arial"/>
              </a:rPr>
              <a:t>An AI model will be used to analyze this segregated data to identify any unusual patterns or abnormalities in greenhouse gas concentrations across different regions.</a:t>
            </a:r>
          </a:p>
          <a:p>
            <a:pPr algn="just" marL="624216" indent="-312108" lvl="1">
              <a:lnSpc>
                <a:spcPts val="3469"/>
              </a:lnSpc>
              <a:buFont typeface="Arial"/>
              <a:buChar char="•"/>
            </a:pPr>
            <a:r>
              <a:rPr lang="en-US" b="true" sz="2891">
                <a:solidFill>
                  <a:srgbClr val="131E41"/>
                </a:solidFill>
                <a:latin typeface="Arial Bold"/>
                <a:ea typeface="Arial Bold"/>
                <a:cs typeface="Arial Bold"/>
                <a:sym typeface="Arial Bold"/>
              </a:rPr>
              <a:t>Leakage Detection: </a:t>
            </a:r>
            <a:r>
              <a:rPr lang="en-US" sz="2891">
                <a:solidFill>
                  <a:srgbClr val="131E41"/>
                </a:solidFill>
                <a:latin typeface="Arial"/>
                <a:ea typeface="Arial"/>
                <a:cs typeface="Arial"/>
                <a:sym typeface="Arial"/>
              </a:rPr>
              <a:t>Based on the AI analysis, regions showing abnormal spikes in greenhouse gases will be flagged to investigate potential sources like industrial leakages or mass emissions.</a:t>
            </a:r>
          </a:p>
          <a:p>
            <a:pPr algn="just" marL="624216" indent="-312108" lvl="1">
              <a:lnSpc>
                <a:spcPts val="3469"/>
              </a:lnSpc>
              <a:buFont typeface="Arial"/>
              <a:buChar char="•"/>
            </a:pPr>
            <a:r>
              <a:rPr lang="en-US" b="true" sz="2891">
                <a:solidFill>
                  <a:srgbClr val="131E41"/>
                </a:solidFill>
                <a:latin typeface="Arial Bold"/>
                <a:ea typeface="Arial Bold"/>
                <a:cs typeface="Arial Bold"/>
                <a:sym typeface="Arial Bold"/>
              </a:rPr>
              <a:t>Actionable Insights:</a:t>
            </a:r>
            <a:r>
              <a:rPr lang="en-US" sz="2891">
                <a:solidFill>
                  <a:srgbClr val="131E41"/>
                </a:solidFill>
                <a:latin typeface="Arial"/>
                <a:ea typeface="Arial"/>
                <a:cs typeface="Arial"/>
                <a:sym typeface="Arial"/>
              </a:rPr>
              <a:t> Upon detecting such abnormalities, responsible authorities will be notified to take appropriate action and mitigate greenhouse gas emissions.</a:t>
            </a:r>
          </a:p>
        </p:txBody>
      </p:sp>
      <p:sp>
        <p:nvSpPr>
          <p:cNvPr name="Freeform 4" id="4"/>
          <p:cNvSpPr/>
          <p:nvPr/>
        </p:nvSpPr>
        <p:spPr>
          <a:xfrm flipH="false" flipV="false" rot="0">
            <a:off x="16520544" y="8519544"/>
            <a:ext cx="1477512" cy="1477512"/>
          </a:xfrm>
          <a:custGeom>
            <a:avLst/>
            <a:gdLst/>
            <a:ahLst/>
            <a:cxnLst/>
            <a:rect r="r" b="b" t="t" l="l"/>
            <a:pathLst>
              <a:path h="1477512" w="1477512">
                <a:moveTo>
                  <a:pt x="0" y="0"/>
                </a:moveTo>
                <a:lnTo>
                  <a:pt x="1477512" y="0"/>
                </a:lnTo>
                <a:lnTo>
                  <a:pt x="1477512" y="1477512"/>
                </a:lnTo>
                <a:lnTo>
                  <a:pt x="0" y="1477512"/>
                </a:lnTo>
                <a:lnTo>
                  <a:pt x="0" y="0"/>
                </a:lnTo>
                <a:close/>
              </a:path>
            </a:pathLst>
          </a:custGeom>
          <a:blipFill>
            <a:blip r:embed="rId4"/>
            <a:stretch>
              <a:fillRect l="0" t="0" r="0" b="0"/>
            </a:stretch>
          </a:blipFill>
        </p:spPr>
      </p:sp>
      <p:sp>
        <p:nvSpPr>
          <p:cNvPr name="Freeform 5" id="5"/>
          <p:cNvSpPr/>
          <p:nvPr/>
        </p:nvSpPr>
        <p:spPr>
          <a:xfrm flipH="false" flipV="false" rot="0">
            <a:off x="674246" y="7818000"/>
            <a:ext cx="4348271" cy="1688152"/>
          </a:xfrm>
          <a:custGeom>
            <a:avLst/>
            <a:gdLst/>
            <a:ahLst/>
            <a:cxnLst/>
            <a:rect r="r" b="b" t="t" l="l"/>
            <a:pathLst>
              <a:path h="1688152" w="4348271">
                <a:moveTo>
                  <a:pt x="0" y="0"/>
                </a:moveTo>
                <a:lnTo>
                  <a:pt x="4348271" y="0"/>
                </a:lnTo>
                <a:lnTo>
                  <a:pt x="4348271" y="1688153"/>
                </a:lnTo>
                <a:lnTo>
                  <a:pt x="0" y="1688153"/>
                </a:lnTo>
                <a:lnTo>
                  <a:pt x="0" y="0"/>
                </a:lnTo>
                <a:close/>
              </a:path>
            </a:pathLst>
          </a:custGeom>
          <a:blipFill>
            <a:blip r:embed="rId5"/>
            <a:stretch>
              <a:fillRect l="0" t="0" r="0" b="0"/>
            </a:stretch>
          </a:blipFill>
        </p:spPr>
      </p:sp>
      <p:sp>
        <p:nvSpPr>
          <p:cNvPr name="Freeform 6" id="6"/>
          <p:cNvSpPr/>
          <p:nvPr/>
        </p:nvSpPr>
        <p:spPr>
          <a:xfrm flipH="false" flipV="false" rot="0">
            <a:off x="5330316" y="8519544"/>
            <a:ext cx="10882429" cy="986609"/>
          </a:xfrm>
          <a:custGeom>
            <a:avLst/>
            <a:gdLst/>
            <a:ahLst/>
            <a:cxnLst/>
            <a:rect r="r" b="b" t="t" l="l"/>
            <a:pathLst>
              <a:path h="986609" w="10882429">
                <a:moveTo>
                  <a:pt x="0" y="0"/>
                </a:moveTo>
                <a:lnTo>
                  <a:pt x="10882429" y="0"/>
                </a:lnTo>
                <a:lnTo>
                  <a:pt x="10882429" y="986609"/>
                </a:lnTo>
                <a:lnTo>
                  <a:pt x="0" y="986609"/>
                </a:lnTo>
                <a:lnTo>
                  <a:pt x="0" y="0"/>
                </a:lnTo>
                <a:close/>
              </a:path>
            </a:pathLst>
          </a:custGeom>
          <a:blipFill>
            <a:blip r:embed="rId6"/>
            <a:stretch>
              <a:fillRect l="0" t="-649" r="0" b="0"/>
            </a:stretch>
          </a:blipFill>
        </p:spPr>
      </p:sp>
      <p:sp>
        <p:nvSpPr>
          <p:cNvPr name="TextBox 7" id="7"/>
          <p:cNvSpPr txBox="true"/>
          <p:nvPr/>
        </p:nvSpPr>
        <p:spPr>
          <a:xfrm rot="0">
            <a:off x="1442230" y="689603"/>
            <a:ext cx="16071533" cy="1566544"/>
          </a:xfrm>
          <a:prstGeom prst="rect">
            <a:avLst/>
          </a:prstGeom>
        </p:spPr>
        <p:txBody>
          <a:bodyPr anchor="t" rtlCol="false" tIns="0" lIns="0" bIns="0" rIns="0">
            <a:spAutoFit/>
          </a:bodyPr>
          <a:lstStyle/>
          <a:p>
            <a:pPr algn="ctr">
              <a:lnSpc>
                <a:spcPts val="12880"/>
              </a:lnSpc>
            </a:pPr>
            <a:r>
              <a:rPr lang="en-US" sz="9200" b="true">
                <a:solidFill>
                  <a:srgbClr val="0F4671"/>
                </a:solidFill>
                <a:latin typeface="Canva Sans Bold"/>
                <a:ea typeface="Canva Sans Bold"/>
                <a:cs typeface="Canva Sans Bold"/>
                <a:sym typeface="Canva Sans Bold"/>
              </a:rPr>
              <a:t>Our Solution to the Problem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2300049" y="2186217"/>
            <a:ext cx="13687903" cy="7072083"/>
          </a:xfrm>
          <a:prstGeom prst="rect">
            <a:avLst/>
          </a:prstGeom>
        </p:spPr>
      </p:pic>
      <p:sp>
        <p:nvSpPr>
          <p:cNvPr name="Freeform 3" id="3"/>
          <p:cNvSpPr/>
          <p:nvPr/>
        </p:nvSpPr>
        <p:spPr>
          <a:xfrm flipH="false" flipV="false" rot="0">
            <a:off x="15914211" y="-67725"/>
            <a:ext cx="4747579" cy="3863342"/>
          </a:xfrm>
          <a:custGeom>
            <a:avLst/>
            <a:gdLst/>
            <a:ahLst/>
            <a:cxnLst/>
            <a:rect r="r" b="b" t="t" l="l"/>
            <a:pathLst>
              <a:path h="3863342" w="4747579">
                <a:moveTo>
                  <a:pt x="0" y="0"/>
                </a:moveTo>
                <a:lnTo>
                  <a:pt x="4747578" y="0"/>
                </a:lnTo>
                <a:lnTo>
                  <a:pt x="4747578" y="3863342"/>
                </a:lnTo>
                <a:lnTo>
                  <a:pt x="0" y="386334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552835" y="-891001"/>
            <a:ext cx="3929634" cy="4114800"/>
          </a:xfrm>
          <a:custGeom>
            <a:avLst/>
            <a:gdLst/>
            <a:ahLst/>
            <a:cxnLst/>
            <a:rect r="r" b="b" t="t" l="l"/>
            <a:pathLst>
              <a:path h="4114800" w="3929634">
                <a:moveTo>
                  <a:pt x="0" y="0"/>
                </a:moveTo>
                <a:lnTo>
                  <a:pt x="3929634" y="0"/>
                </a:lnTo>
                <a:lnTo>
                  <a:pt x="3929634"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5" id="5"/>
          <p:cNvSpPr/>
          <p:nvPr/>
        </p:nvSpPr>
        <p:spPr>
          <a:xfrm flipH="false" flipV="false" rot="0">
            <a:off x="13573913" y="7570443"/>
            <a:ext cx="5414126" cy="2997463"/>
          </a:xfrm>
          <a:custGeom>
            <a:avLst/>
            <a:gdLst/>
            <a:ahLst/>
            <a:cxnLst/>
            <a:rect r="r" b="b" t="t" l="l"/>
            <a:pathLst>
              <a:path h="2997463" w="5414126">
                <a:moveTo>
                  <a:pt x="0" y="0"/>
                </a:moveTo>
                <a:lnTo>
                  <a:pt x="5414126" y="0"/>
                </a:lnTo>
                <a:lnTo>
                  <a:pt x="5414126" y="2997463"/>
                </a:lnTo>
                <a:lnTo>
                  <a:pt x="0" y="299746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6" id="6"/>
          <p:cNvSpPr/>
          <p:nvPr/>
        </p:nvSpPr>
        <p:spPr>
          <a:xfrm flipH="false" flipV="false" rot="0">
            <a:off x="-552835" y="6841017"/>
            <a:ext cx="4352192" cy="4114800"/>
          </a:xfrm>
          <a:custGeom>
            <a:avLst/>
            <a:gdLst/>
            <a:ahLst/>
            <a:cxnLst/>
            <a:rect r="r" b="b" t="t" l="l"/>
            <a:pathLst>
              <a:path h="4114800" w="4352192">
                <a:moveTo>
                  <a:pt x="0" y="0"/>
                </a:moveTo>
                <a:lnTo>
                  <a:pt x="4352193" y="0"/>
                </a:lnTo>
                <a:lnTo>
                  <a:pt x="4352193" y="4114800"/>
                </a:lnTo>
                <a:lnTo>
                  <a:pt x="0" y="41148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7" id="7"/>
          <p:cNvSpPr txBox="true"/>
          <p:nvPr/>
        </p:nvSpPr>
        <p:spPr>
          <a:xfrm rot="0">
            <a:off x="2164259" y="297402"/>
            <a:ext cx="13959483" cy="1566544"/>
          </a:xfrm>
          <a:prstGeom prst="rect">
            <a:avLst/>
          </a:prstGeom>
        </p:spPr>
        <p:txBody>
          <a:bodyPr anchor="t" rtlCol="false" tIns="0" lIns="0" bIns="0" rIns="0">
            <a:spAutoFit/>
          </a:bodyPr>
          <a:lstStyle/>
          <a:p>
            <a:pPr algn="ctr">
              <a:lnSpc>
                <a:spcPts val="12880"/>
              </a:lnSpc>
              <a:spcBef>
                <a:spcPct val="0"/>
              </a:spcBef>
            </a:pPr>
            <a:r>
              <a:rPr lang="en-US" b="true" sz="9200">
                <a:solidFill>
                  <a:srgbClr val="00377D"/>
                </a:solidFill>
                <a:latin typeface="Canva Sans Bold"/>
                <a:ea typeface="Canva Sans Bold"/>
                <a:cs typeface="Canva Sans Bold"/>
                <a:sym typeface="Canva Sans Bold"/>
              </a:rPr>
              <a:t>Graphical User Interface</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16249" r="0" b="7502"/>
          <a:stretch>
            <a:fillRect/>
          </a:stretch>
        </p:blipFill>
        <p:spPr>
          <a:xfrm flipH="false" flipV="false" rot="0">
            <a:off x="0" y="0"/>
            <a:ext cx="18288000" cy="10458096"/>
          </a:xfrm>
          <a:prstGeom prst="rect">
            <a:avLst/>
          </a:prstGeom>
        </p:spPr>
      </p:pic>
      <p:sp>
        <p:nvSpPr>
          <p:cNvPr name="Freeform 3" id="3"/>
          <p:cNvSpPr/>
          <p:nvPr/>
        </p:nvSpPr>
        <p:spPr>
          <a:xfrm flipH="false" flipV="false" rot="0">
            <a:off x="16242725" y="8193473"/>
            <a:ext cx="1744134" cy="1744134"/>
          </a:xfrm>
          <a:custGeom>
            <a:avLst/>
            <a:gdLst/>
            <a:ahLst/>
            <a:cxnLst/>
            <a:rect r="r" b="b" t="t" l="l"/>
            <a:pathLst>
              <a:path h="1744134" w="1744134">
                <a:moveTo>
                  <a:pt x="0" y="0"/>
                </a:moveTo>
                <a:lnTo>
                  <a:pt x="1744134" y="0"/>
                </a:lnTo>
                <a:lnTo>
                  <a:pt x="1744134" y="1744133"/>
                </a:lnTo>
                <a:lnTo>
                  <a:pt x="0" y="1744133"/>
                </a:lnTo>
                <a:lnTo>
                  <a:pt x="0" y="0"/>
                </a:lnTo>
                <a:close/>
              </a:path>
            </a:pathLst>
          </a:custGeom>
          <a:blipFill>
            <a:blip r:embed="rId5"/>
            <a:stretch>
              <a:fillRect l="0" t="0" r="0" b="0"/>
            </a:stretch>
          </a:blipFill>
        </p:spPr>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E3A51"/>
        </a:solidFill>
      </p:bgPr>
    </p:bg>
    <p:spTree>
      <p:nvGrpSpPr>
        <p:cNvPr id="1" name=""/>
        <p:cNvGrpSpPr/>
        <p:nvPr/>
      </p:nvGrpSpPr>
      <p:grpSpPr>
        <a:xfrm>
          <a:off x="0" y="0"/>
          <a:ext cx="0" cy="0"/>
          <a:chOff x="0" y="0"/>
          <a:chExt cx="0" cy="0"/>
        </a:xfrm>
      </p:grpSpPr>
      <p:grpSp>
        <p:nvGrpSpPr>
          <p:cNvPr name="Group 2" id="2"/>
          <p:cNvGrpSpPr/>
          <p:nvPr/>
        </p:nvGrpSpPr>
        <p:grpSpPr>
          <a:xfrm rot="0">
            <a:off x="-4906435" y="-2129742"/>
            <a:ext cx="15934197" cy="15897298"/>
            <a:chOff x="0" y="0"/>
            <a:chExt cx="21245595" cy="21196397"/>
          </a:xfrm>
        </p:grpSpPr>
        <p:grpSp>
          <p:nvGrpSpPr>
            <p:cNvPr name="Group 3" id="3"/>
            <p:cNvGrpSpPr/>
            <p:nvPr/>
          </p:nvGrpSpPr>
          <p:grpSpPr>
            <a:xfrm rot="5400000">
              <a:off x="1742819" y="1693621"/>
              <a:ext cx="21196397" cy="17809156"/>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377D">
                  <a:alpha val="37647"/>
                </a:srgbClr>
              </a:solidFill>
            </p:spPr>
          </p:sp>
        </p:grpSp>
        <p:grpSp>
          <p:nvGrpSpPr>
            <p:cNvPr name="Group 5" id="5"/>
            <p:cNvGrpSpPr/>
            <p:nvPr/>
          </p:nvGrpSpPr>
          <p:grpSpPr>
            <a:xfrm rot="5400000">
              <a:off x="906767" y="1693621"/>
              <a:ext cx="19804957" cy="1780915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D4EA2">
                  <a:alpha val="37647"/>
                </a:srgbClr>
              </a:solidFill>
            </p:spPr>
          </p:sp>
        </p:grpSp>
        <p:grpSp>
          <p:nvGrpSpPr>
            <p:cNvPr name="Group 7" id="7"/>
            <p:cNvGrpSpPr/>
            <p:nvPr/>
          </p:nvGrpSpPr>
          <p:grpSpPr>
            <a:xfrm rot="5400000">
              <a:off x="0" y="1828316"/>
              <a:ext cx="17809156" cy="17809156"/>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461C4">
                  <a:alpha val="37647"/>
                </a:srgbClr>
              </a:solidFill>
            </p:spPr>
          </p:sp>
        </p:grpSp>
        <p:grpSp>
          <p:nvGrpSpPr>
            <p:cNvPr name="Group 9" id="9"/>
            <p:cNvGrpSpPr/>
            <p:nvPr/>
          </p:nvGrpSpPr>
          <p:grpSpPr>
            <a:xfrm rot="5400000">
              <a:off x="926185" y="3285787"/>
              <a:ext cx="14894214" cy="14695437"/>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A74D3">
                  <a:alpha val="37647"/>
                </a:srgbClr>
              </a:solidFill>
            </p:spPr>
          </p:sp>
        </p:grpSp>
        <p:grpSp>
          <p:nvGrpSpPr>
            <p:cNvPr name="Group 11" id="11"/>
            <p:cNvGrpSpPr/>
            <p:nvPr/>
          </p:nvGrpSpPr>
          <p:grpSpPr>
            <a:xfrm rot="5400000">
              <a:off x="2311593" y="4944903"/>
              <a:ext cx="11575982" cy="11575982"/>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B94F1">
                  <a:alpha val="37647"/>
                </a:srgbClr>
              </a:solidFill>
            </p:spPr>
          </p:sp>
        </p:grpSp>
        <p:sp>
          <p:nvSpPr>
            <p:cNvPr name="Freeform 13" id="13"/>
            <p:cNvSpPr/>
            <p:nvPr/>
          </p:nvSpPr>
          <p:spPr>
            <a:xfrm flipH="false" flipV="false" rot="5400000">
              <a:off x="2372489" y="5925515"/>
              <a:ext cx="9447538" cy="9569329"/>
            </a:xfrm>
            <a:custGeom>
              <a:avLst/>
              <a:gdLst/>
              <a:ahLst/>
              <a:cxnLst/>
              <a:rect r="r" b="b" t="t" l="l"/>
              <a:pathLst>
                <a:path h="9569329" w="9447538">
                  <a:moveTo>
                    <a:pt x="0" y="0"/>
                  </a:moveTo>
                  <a:lnTo>
                    <a:pt x="9447538" y="0"/>
                  </a:lnTo>
                  <a:lnTo>
                    <a:pt x="9447538" y="9569329"/>
                  </a:lnTo>
                  <a:lnTo>
                    <a:pt x="0" y="9569329"/>
                  </a:lnTo>
                  <a:lnTo>
                    <a:pt x="0" y="0"/>
                  </a:lnTo>
                  <a:close/>
                </a:path>
              </a:pathLst>
            </a:custGeom>
            <a:blipFill>
              <a:blip r:embed="rId2">
                <a:alphaModFix amt="38000"/>
                <a:extLst>
                  <a:ext uri="{96DAC541-7B7A-43D3-8B79-37D633B846F1}">
                    <asvg:svgBlip xmlns:asvg="http://schemas.microsoft.com/office/drawing/2016/SVG/main" r:embed="rId3"/>
                  </a:ext>
                </a:extLst>
              </a:blip>
              <a:stretch>
                <a:fillRect l="0" t="0" r="0" b="0"/>
              </a:stretch>
            </a:blipFill>
          </p:spPr>
        </p:sp>
        <p:sp>
          <p:nvSpPr>
            <p:cNvPr name="Freeform 14" id="14"/>
            <p:cNvSpPr/>
            <p:nvPr/>
          </p:nvSpPr>
          <p:spPr>
            <a:xfrm flipH="false" flipV="false" rot="0">
              <a:off x="11232496" y="10710179"/>
              <a:ext cx="1309703" cy="1607895"/>
            </a:xfrm>
            <a:custGeom>
              <a:avLst/>
              <a:gdLst/>
              <a:ahLst/>
              <a:cxnLst/>
              <a:rect r="r" b="b" t="t" l="l"/>
              <a:pathLst>
                <a:path h="1607895" w="1309703">
                  <a:moveTo>
                    <a:pt x="0" y="0"/>
                  </a:moveTo>
                  <a:lnTo>
                    <a:pt x="1309703" y="0"/>
                  </a:lnTo>
                  <a:lnTo>
                    <a:pt x="1309703" y="1607895"/>
                  </a:lnTo>
                  <a:lnTo>
                    <a:pt x="0" y="1607895"/>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220731">
              <a:off x="9567657" y="6427390"/>
              <a:ext cx="2276087" cy="1231932"/>
            </a:xfrm>
            <a:custGeom>
              <a:avLst/>
              <a:gdLst/>
              <a:ahLst/>
              <a:cxnLst/>
              <a:rect r="r" b="b" t="t" l="l"/>
              <a:pathLst>
                <a:path h="1231932" w="2276087">
                  <a:moveTo>
                    <a:pt x="0" y="0"/>
                  </a:moveTo>
                  <a:lnTo>
                    <a:pt x="2276088" y="0"/>
                  </a:lnTo>
                  <a:lnTo>
                    <a:pt x="2276088" y="1231932"/>
                  </a:lnTo>
                  <a:lnTo>
                    <a:pt x="0" y="1231932"/>
                  </a:lnTo>
                  <a:lnTo>
                    <a:pt x="0" y="0"/>
                  </a:lnTo>
                  <a:close/>
                </a:path>
              </a:pathLst>
            </a:custGeom>
            <a:blipFill>
              <a:blip r:embed="rId6">
                <a:alphaModFix amt="38000"/>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147429">
              <a:off x="13386091" y="6329575"/>
              <a:ext cx="660353" cy="1416306"/>
            </a:xfrm>
            <a:custGeom>
              <a:avLst/>
              <a:gdLst/>
              <a:ahLst/>
              <a:cxnLst/>
              <a:rect r="r" b="b" t="t" l="l"/>
              <a:pathLst>
                <a:path h="1416306" w="660353">
                  <a:moveTo>
                    <a:pt x="0" y="0"/>
                  </a:moveTo>
                  <a:lnTo>
                    <a:pt x="660352" y="0"/>
                  </a:lnTo>
                  <a:lnTo>
                    <a:pt x="660352" y="1416306"/>
                  </a:lnTo>
                  <a:lnTo>
                    <a:pt x="0" y="1416306"/>
                  </a:lnTo>
                  <a:lnTo>
                    <a:pt x="0" y="0"/>
                  </a:lnTo>
                  <a:close/>
                </a:path>
              </a:pathLst>
            </a:custGeom>
            <a:blipFill>
              <a:blip r:embed="rId8">
                <a:alphaModFix amt="38000"/>
                <a:extLst>
                  <a:ext uri="{96DAC541-7B7A-43D3-8B79-37D633B846F1}">
                    <asvg:svgBlip xmlns:asvg="http://schemas.microsoft.com/office/drawing/2016/SVG/main" r:embed="rId9"/>
                  </a:ext>
                </a:extLst>
              </a:blip>
              <a:stretch>
                <a:fillRect l="0" t="0" r="0" b="0"/>
              </a:stretch>
            </a:blipFill>
          </p:spPr>
        </p:sp>
        <p:sp>
          <p:nvSpPr>
            <p:cNvPr name="Freeform 17" id="17"/>
            <p:cNvSpPr/>
            <p:nvPr/>
          </p:nvSpPr>
          <p:spPr>
            <a:xfrm flipH="false" flipV="false" rot="-1306499">
              <a:off x="14542216" y="8746805"/>
              <a:ext cx="435411" cy="933857"/>
            </a:xfrm>
            <a:custGeom>
              <a:avLst/>
              <a:gdLst/>
              <a:ahLst/>
              <a:cxnLst/>
              <a:rect r="r" b="b" t="t" l="l"/>
              <a:pathLst>
                <a:path h="933857" w="435411">
                  <a:moveTo>
                    <a:pt x="0" y="0"/>
                  </a:moveTo>
                  <a:lnTo>
                    <a:pt x="435410" y="0"/>
                  </a:lnTo>
                  <a:lnTo>
                    <a:pt x="435410" y="933857"/>
                  </a:lnTo>
                  <a:lnTo>
                    <a:pt x="0" y="933857"/>
                  </a:lnTo>
                  <a:lnTo>
                    <a:pt x="0" y="0"/>
                  </a:lnTo>
                  <a:close/>
                </a:path>
              </a:pathLst>
            </a:custGeom>
            <a:blipFill>
              <a:blip r:embed="rId8">
                <a:alphaModFix amt="38000"/>
                <a:extLst>
                  <a:ext uri="{96DAC541-7B7A-43D3-8B79-37D633B846F1}">
                    <asvg:svgBlip xmlns:asvg="http://schemas.microsoft.com/office/drawing/2016/SVG/main" r:embed="rId9"/>
                  </a:ext>
                </a:extLst>
              </a:blip>
              <a:stretch>
                <a:fillRect l="0" t="0" r="0" b="0"/>
              </a:stretch>
            </a:blipFill>
          </p:spPr>
        </p:sp>
        <p:sp>
          <p:nvSpPr>
            <p:cNvPr name="Freeform 18" id="18"/>
            <p:cNvSpPr/>
            <p:nvPr/>
          </p:nvSpPr>
          <p:spPr>
            <a:xfrm flipH="false" flipV="false" rot="0">
              <a:off x="10584070" y="8360558"/>
              <a:ext cx="1296853" cy="677606"/>
            </a:xfrm>
            <a:custGeom>
              <a:avLst/>
              <a:gdLst/>
              <a:ahLst/>
              <a:cxnLst/>
              <a:rect r="r" b="b" t="t" l="l"/>
              <a:pathLst>
                <a:path h="677606" w="1296853">
                  <a:moveTo>
                    <a:pt x="0" y="0"/>
                  </a:moveTo>
                  <a:lnTo>
                    <a:pt x="1296852" y="0"/>
                  </a:lnTo>
                  <a:lnTo>
                    <a:pt x="1296852" y="677606"/>
                  </a:lnTo>
                  <a:lnTo>
                    <a:pt x="0" y="677606"/>
                  </a:lnTo>
                  <a:lnTo>
                    <a:pt x="0" y="0"/>
                  </a:lnTo>
                  <a:close/>
                </a:path>
              </a:pathLst>
            </a:custGeom>
            <a:blipFill>
              <a:blip r:embed="rId10">
                <a:alphaModFix amt="38000"/>
              </a:blip>
              <a:stretch>
                <a:fillRect l="0" t="0" r="0" b="0"/>
              </a:stretch>
            </a:blipFill>
          </p:spPr>
        </p:sp>
        <p:sp>
          <p:nvSpPr>
            <p:cNvPr name="Freeform 19" id="19"/>
            <p:cNvSpPr/>
            <p:nvPr/>
          </p:nvSpPr>
          <p:spPr>
            <a:xfrm flipH="false" flipV="false" rot="-996466">
              <a:off x="14951731" y="5774307"/>
              <a:ext cx="1985875" cy="1632029"/>
            </a:xfrm>
            <a:custGeom>
              <a:avLst/>
              <a:gdLst/>
              <a:ahLst/>
              <a:cxnLst/>
              <a:rect r="r" b="b" t="t" l="l"/>
              <a:pathLst>
                <a:path h="1632029" w="1985875">
                  <a:moveTo>
                    <a:pt x="0" y="0"/>
                  </a:moveTo>
                  <a:lnTo>
                    <a:pt x="1985876" y="0"/>
                  </a:lnTo>
                  <a:lnTo>
                    <a:pt x="1985876" y="1632029"/>
                  </a:lnTo>
                  <a:lnTo>
                    <a:pt x="0" y="1632029"/>
                  </a:lnTo>
                  <a:lnTo>
                    <a:pt x="0" y="0"/>
                  </a:lnTo>
                  <a:close/>
                </a:path>
              </a:pathLst>
            </a:custGeom>
            <a:blipFill>
              <a:blip r:embed="rId11">
                <a:alphaModFix amt="38000"/>
                <a:extLst>
                  <a:ext uri="{96DAC541-7B7A-43D3-8B79-37D633B846F1}">
                    <asvg:svgBlip xmlns:asvg="http://schemas.microsoft.com/office/drawing/2016/SVG/main" r:embed="rId12"/>
                  </a:ext>
                </a:extLst>
              </a:blip>
              <a:stretch>
                <a:fillRect l="0" t="0" r="0" b="0"/>
              </a:stretch>
            </a:blipFill>
          </p:spPr>
        </p:sp>
        <p:sp>
          <p:nvSpPr>
            <p:cNvPr name="Freeform 20" id="20"/>
            <p:cNvSpPr/>
            <p:nvPr/>
          </p:nvSpPr>
          <p:spPr>
            <a:xfrm flipH="false" flipV="false" rot="0">
              <a:off x="10049217" y="11317745"/>
              <a:ext cx="1069705" cy="558921"/>
            </a:xfrm>
            <a:custGeom>
              <a:avLst/>
              <a:gdLst/>
              <a:ahLst/>
              <a:cxnLst/>
              <a:rect r="r" b="b" t="t" l="l"/>
              <a:pathLst>
                <a:path h="558921" w="1069705">
                  <a:moveTo>
                    <a:pt x="0" y="0"/>
                  </a:moveTo>
                  <a:lnTo>
                    <a:pt x="1069705" y="0"/>
                  </a:lnTo>
                  <a:lnTo>
                    <a:pt x="1069705" y="558920"/>
                  </a:lnTo>
                  <a:lnTo>
                    <a:pt x="0" y="558920"/>
                  </a:lnTo>
                  <a:lnTo>
                    <a:pt x="0" y="0"/>
                  </a:lnTo>
                  <a:close/>
                </a:path>
              </a:pathLst>
            </a:custGeom>
            <a:blipFill>
              <a:blip r:embed="rId10">
                <a:alphaModFix amt="38000"/>
              </a:blip>
              <a:stretch>
                <a:fillRect l="0" t="0" r="0" b="0"/>
              </a:stretch>
            </a:blipFill>
          </p:spPr>
        </p:sp>
      </p:grpSp>
      <p:sp>
        <p:nvSpPr>
          <p:cNvPr name="TextBox 21" id="21"/>
          <p:cNvSpPr txBox="true"/>
          <p:nvPr/>
        </p:nvSpPr>
        <p:spPr>
          <a:xfrm rot="0">
            <a:off x="1028700" y="524516"/>
            <a:ext cx="16230600" cy="1504950"/>
          </a:xfrm>
          <a:prstGeom prst="rect">
            <a:avLst/>
          </a:prstGeom>
        </p:spPr>
        <p:txBody>
          <a:bodyPr anchor="t" rtlCol="false" tIns="0" lIns="0" bIns="0" rIns="0">
            <a:spAutoFit/>
          </a:bodyPr>
          <a:lstStyle/>
          <a:p>
            <a:pPr algn="ctr">
              <a:lnSpc>
                <a:spcPts val="10559"/>
              </a:lnSpc>
              <a:spcBef>
                <a:spcPct val="0"/>
              </a:spcBef>
            </a:pPr>
            <a:r>
              <a:rPr lang="en-US" b="true" sz="8799">
                <a:solidFill>
                  <a:srgbClr val="F2F2F2"/>
                </a:solidFill>
                <a:latin typeface="Arial Bold"/>
                <a:ea typeface="Arial Bold"/>
                <a:cs typeface="Arial Bold"/>
                <a:sym typeface="Arial Bold"/>
              </a:rPr>
              <a:t>Feasibility and Viability</a:t>
            </a:r>
          </a:p>
        </p:txBody>
      </p:sp>
      <p:sp>
        <p:nvSpPr>
          <p:cNvPr name="TextBox 22" id="22"/>
          <p:cNvSpPr txBox="true"/>
          <p:nvPr/>
        </p:nvSpPr>
        <p:spPr>
          <a:xfrm rot="0">
            <a:off x="1028700" y="2565210"/>
            <a:ext cx="16230600" cy="7353300"/>
          </a:xfrm>
          <a:prstGeom prst="rect">
            <a:avLst/>
          </a:prstGeom>
        </p:spPr>
        <p:txBody>
          <a:bodyPr anchor="t" rtlCol="false" tIns="0" lIns="0" bIns="0" rIns="0">
            <a:spAutoFit/>
          </a:bodyPr>
          <a:lstStyle/>
          <a:p>
            <a:pPr algn="l" marL="690881" indent="-345440" lvl="1">
              <a:lnSpc>
                <a:spcPts val="3840"/>
              </a:lnSpc>
              <a:buFont typeface="Arial"/>
              <a:buChar char="•"/>
            </a:pPr>
            <a:r>
              <a:rPr lang="en-US" b="true" sz="3200">
                <a:solidFill>
                  <a:srgbClr val="FFFFFF"/>
                </a:solidFill>
                <a:latin typeface="Arial Bold"/>
                <a:ea typeface="Arial Bold"/>
                <a:cs typeface="Arial Bold"/>
                <a:sym typeface="Arial Bold"/>
              </a:rPr>
              <a:t>Technical Capability: </a:t>
            </a:r>
            <a:r>
              <a:rPr lang="en-US" sz="3200">
                <a:solidFill>
                  <a:srgbClr val="FFFFFF"/>
                </a:solidFill>
                <a:latin typeface="Arial"/>
                <a:ea typeface="Arial"/>
                <a:cs typeface="Arial"/>
                <a:sym typeface="Arial"/>
              </a:rPr>
              <a:t>Using a CanSat to collect atmospheric data is feasible as CanSats are widely used in similar educational and research-based projects. Sensors for detecting gases like CO₂, CH₄, and others are compact and easily integrated into the CanSat.</a:t>
            </a:r>
          </a:p>
          <a:p>
            <a:pPr algn="l" marL="690881" indent="-345440" lvl="1">
              <a:lnSpc>
                <a:spcPts val="3840"/>
              </a:lnSpc>
              <a:buFont typeface="Arial"/>
              <a:buChar char="•"/>
            </a:pPr>
            <a:r>
              <a:rPr lang="en-US" b="true" sz="3200">
                <a:solidFill>
                  <a:srgbClr val="FFFFFF"/>
                </a:solidFill>
                <a:latin typeface="Arial Bold"/>
                <a:ea typeface="Arial Bold"/>
                <a:cs typeface="Arial Bold"/>
                <a:sym typeface="Arial Bold"/>
              </a:rPr>
              <a:t>Manual Data Segregation: </a:t>
            </a:r>
            <a:r>
              <a:rPr lang="en-US" sz="3200">
                <a:solidFill>
                  <a:srgbClr val="FFFFFF"/>
                </a:solidFill>
                <a:latin typeface="Arial"/>
                <a:ea typeface="Arial"/>
                <a:cs typeface="Arial"/>
                <a:sym typeface="Arial"/>
              </a:rPr>
              <a:t>While manually categorizing the sources of greenhouse gases could be time-consuming, it is feasible if a clear criterion for distinguishing human-made vs. natural emissions is developed.</a:t>
            </a:r>
          </a:p>
          <a:p>
            <a:pPr algn="l" marL="690881" indent="-345440" lvl="1">
              <a:lnSpc>
                <a:spcPts val="3840"/>
              </a:lnSpc>
              <a:buFont typeface="Arial"/>
              <a:buChar char="•"/>
            </a:pPr>
            <a:r>
              <a:rPr lang="en-US" b="true" sz="3200">
                <a:solidFill>
                  <a:srgbClr val="FFFFFF"/>
                </a:solidFill>
                <a:latin typeface="Arial Bold"/>
                <a:ea typeface="Arial Bold"/>
                <a:cs typeface="Arial Bold"/>
                <a:sym typeface="Arial Bold"/>
              </a:rPr>
              <a:t>AI Model: </a:t>
            </a:r>
            <a:r>
              <a:rPr lang="en-US" sz="3200">
                <a:solidFill>
                  <a:srgbClr val="FFFFFF"/>
                </a:solidFill>
                <a:latin typeface="Arial"/>
                <a:ea typeface="Arial"/>
                <a:cs typeface="Arial"/>
                <a:sym typeface="Arial"/>
              </a:rPr>
              <a:t>Developing or training an AI model to detect abnormalities based on collected data is feasible. Existing machine learning algorithms can be applied to time-series data for anomaly detection, and training datasets could be sourced from previous studies.</a:t>
            </a:r>
          </a:p>
          <a:p>
            <a:pPr algn="l" marL="690881" indent="-345440" lvl="1">
              <a:lnSpc>
                <a:spcPts val="3840"/>
              </a:lnSpc>
              <a:buFont typeface="Arial"/>
              <a:buChar char="•"/>
            </a:pPr>
            <a:r>
              <a:rPr lang="en-US" b="true" sz="3200">
                <a:solidFill>
                  <a:srgbClr val="FFFFFF"/>
                </a:solidFill>
                <a:latin typeface="Arial Bold"/>
                <a:ea typeface="Arial Bold"/>
                <a:cs typeface="Arial Bold"/>
                <a:sym typeface="Arial Bold"/>
              </a:rPr>
              <a:t>Collaboration with Authorities: </a:t>
            </a:r>
            <a:r>
              <a:rPr lang="en-US" sz="3200">
                <a:solidFill>
                  <a:srgbClr val="FFFFFF"/>
                </a:solidFill>
                <a:latin typeface="Arial"/>
                <a:ea typeface="Arial"/>
                <a:cs typeface="Arial"/>
                <a:sym typeface="Arial"/>
              </a:rPr>
              <a:t>Partnering with environmental agencies or local authorities to act on the data is achievable if a solid framework for communication and data sharing is established.</a:t>
            </a:r>
          </a:p>
          <a:p>
            <a:pPr algn="l">
              <a:lnSpc>
                <a:spcPts val="3840"/>
              </a:lnSpc>
            </a:pPr>
          </a:p>
        </p:txBody>
      </p:sp>
      <p:sp>
        <p:nvSpPr>
          <p:cNvPr name="Freeform 23" id="23"/>
          <p:cNvSpPr/>
          <p:nvPr/>
        </p:nvSpPr>
        <p:spPr>
          <a:xfrm flipH="false" flipV="false" rot="0">
            <a:off x="378758" y="390775"/>
            <a:ext cx="1638691" cy="1638691"/>
          </a:xfrm>
          <a:custGeom>
            <a:avLst/>
            <a:gdLst/>
            <a:ahLst/>
            <a:cxnLst/>
            <a:rect r="r" b="b" t="t" l="l"/>
            <a:pathLst>
              <a:path h="1638691" w="1638691">
                <a:moveTo>
                  <a:pt x="0" y="0"/>
                </a:moveTo>
                <a:lnTo>
                  <a:pt x="1638691" y="0"/>
                </a:lnTo>
                <a:lnTo>
                  <a:pt x="1638691" y="1638691"/>
                </a:lnTo>
                <a:lnTo>
                  <a:pt x="0" y="1638691"/>
                </a:lnTo>
                <a:lnTo>
                  <a:pt x="0" y="0"/>
                </a:lnTo>
                <a:close/>
              </a:path>
            </a:pathLst>
          </a:custGeom>
          <a:blipFill>
            <a:blip r:embed="rId1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22D66"/>
        </a:solidFill>
      </p:bgPr>
    </p:bg>
    <p:spTree>
      <p:nvGrpSpPr>
        <p:cNvPr id="1" name=""/>
        <p:cNvGrpSpPr/>
        <p:nvPr/>
      </p:nvGrpSpPr>
      <p:grpSpPr>
        <a:xfrm>
          <a:off x="0" y="0"/>
          <a:ext cx="0" cy="0"/>
          <a:chOff x="0" y="0"/>
          <a:chExt cx="0" cy="0"/>
        </a:xfrm>
      </p:grpSpPr>
      <p:sp>
        <p:nvSpPr>
          <p:cNvPr name="Freeform 2" id="2"/>
          <p:cNvSpPr/>
          <p:nvPr/>
        </p:nvSpPr>
        <p:spPr>
          <a:xfrm flipH="false" flipV="false" rot="0">
            <a:off x="1495884" y="5277158"/>
            <a:ext cx="1086457" cy="988676"/>
          </a:xfrm>
          <a:custGeom>
            <a:avLst/>
            <a:gdLst/>
            <a:ahLst/>
            <a:cxnLst/>
            <a:rect r="r" b="b" t="t" l="l"/>
            <a:pathLst>
              <a:path h="988676" w="1086457">
                <a:moveTo>
                  <a:pt x="0" y="0"/>
                </a:moveTo>
                <a:lnTo>
                  <a:pt x="1086457" y="0"/>
                </a:lnTo>
                <a:lnTo>
                  <a:pt x="1086457" y="988676"/>
                </a:lnTo>
                <a:lnTo>
                  <a:pt x="0" y="98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789460" y="5277158"/>
            <a:ext cx="988676" cy="988676"/>
          </a:xfrm>
          <a:custGeom>
            <a:avLst/>
            <a:gdLst/>
            <a:ahLst/>
            <a:cxnLst/>
            <a:rect r="r" b="b" t="t" l="l"/>
            <a:pathLst>
              <a:path h="988676" w="988676">
                <a:moveTo>
                  <a:pt x="0" y="0"/>
                </a:moveTo>
                <a:lnTo>
                  <a:pt x="988676" y="0"/>
                </a:lnTo>
                <a:lnTo>
                  <a:pt x="988676" y="988676"/>
                </a:lnTo>
                <a:lnTo>
                  <a:pt x="0" y="98867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977129" y="-1569333"/>
            <a:ext cx="7253765" cy="4813862"/>
          </a:xfrm>
          <a:custGeom>
            <a:avLst/>
            <a:gdLst/>
            <a:ahLst/>
            <a:cxnLst/>
            <a:rect r="r" b="b" t="t" l="l"/>
            <a:pathLst>
              <a:path h="4813862" w="7253765">
                <a:moveTo>
                  <a:pt x="0" y="0"/>
                </a:moveTo>
                <a:lnTo>
                  <a:pt x="7253765" y="0"/>
                </a:lnTo>
                <a:lnTo>
                  <a:pt x="7253765" y="4813862"/>
                </a:lnTo>
                <a:lnTo>
                  <a:pt x="0" y="481386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9843070" y="7651177"/>
            <a:ext cx="935066" cy="935066"/>
          </a:xfrm>
          <a:custGeom>
            <a:avLst/>
            <a:gdLst/>
            <a:ahLst/>
            <a:cxnLst/>
            <a:rect r="r" b="b" t="t" l="l"/>
            <a:pathLst>
              <a:path h="935066" w="935066">
                <a:moveTo>
                  <a:pt x="0" y="0"/>
                </a:moveTo>
                <a:lnTo>
                  <a:pt x="935066" y="0"/>
                </a:lnTo>
                <a:lnTo>
                  <a:pt x="935066" y="935067"/>
                </a:lnTo>
                <a:lnTo>
                  <a:pt x="0" y="93506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1495884" y="7500698"/>
            <a:ext cx="1154138" cy="1236025"/>
          </a:xfrm>
          <a:custGeom>
            <a:avLst/>
            <a:gdLst/>
            <a:ahLst/>
            <a:cxnLst/>
            <a:rect r="r" b="b" t="t" l="l"/>
            <a:pathLst>
              <a:path h="1236025" w="1154138">
                <a:moveTo>
                  <a:pt x="0" y="0"/>
                </a:moveTo>
                <a:lnTo>
                  <a:pt x="1154138" y="0"/>
                </a:lnTo>
                <a:lnTo>
                  <a:pt x="1154138" y="1236025"/>
                </a:lnTo>
                <a:lnTo>
                  <a:pt x="0" y="1236025"/>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7" id="7"/>
          <p:cNvSpPr txBox="true"/>
          <p:nvPr/>
        </p:nvSpPr>
        <p:spPr>
          <a:xfrm rot="0">
            <a:off x="3062944" y="5289353"/>
            <a:ext cx="5517264" cy="1429580"/>
          </a:xfrm>
          <a:prstGeom prst="rect">
            <a:avLst/>
          </a:prstGeom>
        </p:spPr>
        <p:txBody>
          <a:bodyPr anchor="t" rtlCol="false" tIns="0" lIns="0" bIns="0" rIns="0">
            <a:spAutoFit/>
          </a:bodyPr>
          <a:lstStyle/>
          <a:p>
            <a:pPr algn="just">
              <a:lnSpc>
                <a:spcPts val="2292"/>
              </a:lnSpc>
              <a:spcBef>
                <a:spcPct val="0"/>
              </a:spcBef>
            </a:pPr>
            <a:r>
              <a:rPr lang="en-US" sz="1637">
                <a:solidFill>
                  <a:srgbClr val="FFFFFF"/>
                </a:solidFill>
                <a:latin typeface="Poppins"/>
                <a:ea typeface="Poppins"/>
                <a:cs typeface="Poppins"/>
                <a:sym typeface="Poppins"/>
              </a:rPr>
              <a:t>CanSats are relatively low-cost, and cloud-based AI models are scalable, making this project financially viable even for student or research groups. Costs can be kept manageable by using open-source AI platforms and off-the-shelf sensors.</a:t>
            </a:r>
          </a:p>
        </p:txBody>
      </p:sp>
      <p:sp>
        <p:nvSpPr>
          <p:cNvPr name="TextBox 8" id="8"/>
          <p:cNvSpPr txBox="true"/>
          <p:nvPr/>
        </p:nvSpPr>
        <p:spPr>
          <a:xfrm rot="0">
            <a:off x="3062944" y="4757383"/>
            <a:ext cx="2491539" cy="438912"/>
          </a:xfrm>
          <a:prstGeom prst="rect">
            <a:avLst/>
          </a:prstGeom>
        </p:spPr>
        <p:txBody>
          <a:bodyPr anchor="t" rtlCol="false" tIns="0" lIns="0" bIns="0" rIns="0">
            <a:spAutoFit/>
          </a:bodyPr>
          <a:lstStyle/>
          <a:p>
            <a:pPr algn="l">
              <a:lnSpc>
                <a:spcPts val="3491"/>
              </a:lnSpc>
              <a:spcBef>
                <a:spcPct val="0"/>
              </a:spcBef>
            </a:pPr>
            <a:r>
              <a:rPr lang="en-US" b="true" sz="2493">
                <a:solidFill>
                  <a:srgbClr val="FFFFFF"/>
                </a:solidFill>
                <a:latin typeface="Poppins Semi-Bold"/>
                <a:ea typeface="Poppins Semi-Bold"/>
                <a:cs typeface="Poppins Semi-Bold"/>
                <a:sym typeface="Poppins Semi-Bold"/>
              </a:rPr>
              <a:t>Cost-Effective</a:t>
            </a:r>
          </a:p>
        </p:txBody>
      </p:sp>
      <p:sp>
        <p:nvSpPr>
          <p:cNvPr name="TextBox 9" id="9"/>
          <p:cNvSpPr txBox="true"/>
          <p:nvPr/>
        </p:nvSpPr>
        <p:spPr>
          <a:xfrm rot="0">
            <a:off x="11274852" y="5289353"/>
            <a:ext cx="5517264" cy="1429580"/>
          </a:xfrm>
          <a:prstGeom prst="rect">
            <a:avLst/>
          </a:prstGeom>
        </p:spPr>
        <p:txBody>
          <a:bodyPr anchor="t" rtlCol="false" tIns="0" lIns="0" bIns="0" rIns="0">
            <a:spAutoFit/>
          </a:bodyPr>
          <a:lstStyle/>
          <a:p>
            <a:pPr algn="just">
              <a:lnSpc>
                <a:spcPts val="2292"/>
              </a:lnSpc>
              <a:spcBef>
                <a:spcPct val="0"/>
              </a:spcBef>
            </a:pPr>
            <a:r>
              <a:rPr lang="en-US" sz="1637">
                <a:solidFill>
                  <a:srgbClr val="FFFFFF"/>
                </a:solidFill>
                <a:latin typeface="Poppins"/>
                <a:ea typeface="Poppins"/>
                <a:cs typeface="Poppins"/>
                <a:sym typeface="Poppins"/>
              </a:rPr>
              <a:t>The project has a high potential for real-world application, as it could assist in early detection of greenhouse gas leaks or excessive emissions, allowing authorities to take action in a timely manner.</a:t>
            </a:r>
          </a:p>
        </p:txBody>
      </p:sp>
      <p:sp>
        <p:nvSpPr>
          <p:cNvPr name="TextBox 10" id="10"/>
          <p:cNvSpPr txBox="true"/>
          <p:nvPr/>
        </p:nvSpPr>
        <p:spPr>
          <a:xfrm rot="0">
            <a:off x="11274852" y="4757383"/>
            <a:ext cx="2758632" cy="438912"/>
          </a:xfrm>
          <a:prstGeom prst="rect">
            <a:avLst/>
          </a:prstGeom>
        </p:spPr>
        <p:txBody>
          <a:bodyPr anchor="t" rtlCol="false" tIns="0" lIns="0" bIns="0" rIns="0">
            <a:spAutoFit/>
          </a:bodyPr>
          <a:lstStyle/>
          <a:p>
            <a:pPr algn="l">
              <a:lnSpc>
                <a:spcPts val="3491"/>
              </a:lnSpc>
              <a:spcBef>
                <a:spcPct val="0"/>
              </a:spcBef>
            </a:pPr>
            <a:r>
              <a:rPr lang="en-US" b="true" sz="2493">
                <a:solidFill>
                  <a:srgbClr val="FFFFFF"/>
                </a:solidFill>
                <a:latin typeface="Poppins Semi-Bold"/>
                <a:ea typeface="Poppins Semi-Bold"/>
                <a:cs typeface="Poppins Semi-Bold"/>
                <a:sym typeface="Poppins Semi-Bold"/>
              </a:rPr>
              <a:t>Impact on Policy</a:t>
            </a:r>
          </a:p>
        </p:txBody>
      </p:sp>
      <p:sp>
        <p:nvSpPr>
          <p:cNvPr name="TextBox 11" id="11"/>
          <p:cNvSpPr txBox="true"/>
          <p:nvPr/>
        </p:nvSpPr>
        <p:spPr>
          <a:xfrm rot="0">
            <a:off x="3062944" y="7677630"/>
            <a:ext cx="5517264" cy="1429580"/>
          </a:xfrm>
          <a:prstGeom prst="rect">
            <a:avLst/>
          </a:prstGeom>
        </p:spPr>
        <p:txBody>
          <a:bodyPr anchor="t" rtlCol="false" tIns="0" lIns="0" bIns="0" rIns="0">
            <a:spAutoFit/>
          </a:bodyPr>
          <a:lstStyle/>
          <a:p>
            <a:pPr algn="just">
              <a:lnSpc>
                <a:spcPts val="2292"/>
              </a:lnSpc>
              <a:spcBef>
                <a:spcPct val="0"/>
              </a:spcBef>
            </a:pPr>
            <a:r>
              <a:rPr lang="en-US" sz="1637">
                <a:solidFill>
                  <a:srgbClr val="FFFFFF"/>
                </a:solidFill>
                <a:latin typeface="Poppins"/>
                <a:ea typeface="Poppins"/>
                <a:cs typeface="Poppins"/>
                <a:sym typeface="Poppins"/>
              </a:rPr>
              <a:t>This project can be expanded by increasing the number of CanSats deployed, covering wider geographical areas, and refining the AI model as more data is collected, making it scalable for long-term use.</a:t>
            </a:r>
          </a:p>
        </p:txBody>
      </p:sp>
      <p:sp>
        <p:nvSpPr>
          <p:cNvPr name="TextBox 12" id="12"/>
          <p:cNvSpPr txBox="true"/>
          <p:nvPr/>
        </p:nvSpPr>
        <p:spPr>
          <a:xfrm rot="0">
            <a:off x="3062944" y="7145660"/>
            <a:ext cx="3279022" cy="438912"/>
          </a:xfrm>
          <a:prstGeom prst="rect">
            <a:avLst/>
          </a:prstGeom>
        </p:spPr>
        <p:txBody>
          <a:bodyPr anchor="t" rtlCol="false" tIns="0" lIns="0" bIns="0" rIns="0">
            <a:spAutoFit/>
          </a:bodyPr>
          <a:lstStyle/>
          <a:p>
            <a:pPr algn="l">
              <a:lnSpc>
                <a:spcPts val="3491"/>
              </a:lnSpc>
              <a:spcBef>
                <a:spcPct val="0"/>
              </a:spcBef>
            </a:pPr>
            <a:r>
              <a:rPr lang="en-US" b="true" sz="2493">
                <a:solidFill>
                  <a:srgbClr val="FFFFFF"/>
                </a:solidFill>
                <a:latin typeface="Poppins Semi-Bold"/>
                <a:ea typeface="Poppins Semi-Bold"/>
                <a:cs typeface="Poppins Semi-Bold"/>
                <a:sym typeface="Poppins Semi-Bold"/>
              </a:rPr>
              <a:t>Scalability</a:t>
            </a:r>
          </a:p>
        </p:txBody>
      </p:sp>
      <p:sp>
        <p:nvSpPr>
          <p:cNvPr name="TextBox 13" id="13"/>
          <p:cNvSpPr txBox="true"/>
          <p:nvPr/>
        </p:nvSpPr>
        <p:spPr>
          <a:xfrm rot="0">
            <a:off x="11274852" y="7677630"/>
            <a:ext cx="5517264" cy="1142967"/>
          </a:xfrm>
          <a:prstGeom prst="rect">
            <a:avLst/>
          </a:prstGeom>
        </p:spPr>
        <p:txBody>
          <a:bodyPr anchor="t" rtlCol="false" tIns="0" lIns="0" bIns="0" rIns="0">
            <a:spAutoFit/>
          </a:bodyPr>
          <a:lstStyle/>
          <a:p>
            <a:pPr algn="just">
              <a:lnSpc>
                <a:spcPts val="2292"/>
              </a:lnSpc>
              <a:spcBef>
                <a:spcPct val="0"/>
              </a:spcBef>
            </a:pPr>
            <a:r>
              <a:rPr lang="en-US" sz="1637">
                <a:solidFill>
                  <a:srgbClr val="FFFFFF"/>
                </a:solidFill>
                <a:latin typeface="Poppins"/>
                <a:ea typeface="Poppins"/>
                <a:cs typeface="Poppins"/>
                <a:sym typeface="Poppins"/>
              </a:rPr>
              <a:t>By informing authorities about environmental risks, this project directly contributes to efforts to reduce greenhouse gas emissions, supporting sustainability goals.</a:t>
            </a:r>
          </a:p>
        </p:txBody>
      </p:sp>
      <p:sp>
        <p:nvSpPr>
          <p:cNvPr name="TextBox 14" id="14"/>
          <p:cNvSpPr txBox="true"/>
          <p:nvPr/>
        </p:nvSpPr>
        <p:spPr>
          <a:xfrm rot="0">
            <a:off x="11274852" y="7145660"/>
            <a:ext cx="5404555" cy="438912"/>
          </a:xfrm>
          <a:prstGeom prst="rect">
            <a:avLst/>
          </a:prstGeom>
        </p:spPr>
        <p:txBody>
          <a:bodyPr anchor="t" rtlCol="false" tIns="0" lIns="0" bIns="0" rIns="0">
            <a:spAutoFit/>
          </a:bodyPr>
          <a:lstStyle/>
          <a:p>
            <a:pPr algn="l">
              <a:lnSpc>
                <a:spcPts val="3491"/>
              </a:lnSpc>
              <a:spcBef>
                <a:spcPct val="0"/>
              </a:spcBef>
            </a:pPr>
            <a:r>
              <a:rPr lang="en-US" b="true" sz="2493">
                <a:solidFill>
                  <a:srgbClr val="FFFFFF"/>
                </a:solidFill>
                <a:latin typeface="Poppins Semi-Bold"/>
                <a:ea typeface="Poppins Semi-Bold"/>
                <a:cs typeface="Poppins Semi-Bold"/>
                <a:sym typeface="Poppins Semi-Bold"/>
              </a:rPr>
              <a:t>Sustainability</a:t>
            </a:r>
          </a:p>
        </p:txBody>
      </p:sp>
      <p:sp>
        <p:nvSpPr>
          <p:cNvPr name="TextBox 15" id="15"/>
          <p:cNvSpPr txBox="true"/>
          <p:nvPr/>
        </p:nvSpPr>
        <p:spPr>
          <a:xfrm rot="0">
            <a:off x="6523236" y="857250"/>
            <a:ext cx="4751665" cy="1566544"/>
          </a:xfrm>
          <a:prstGeom prst="rect">
            <a:avLst/>
          </a:prstGeom>
        </p:spPr>
        <p:txBody>
          <a:bodyPr anchor="t" rtlCol="false" tIns="0" lIns="0" bIns="0" rIns="0">
            <a:spAutoFit/>
          </a:bodyPr>
          <a:lstStyle/>
          <a:p>
            <a:pPr algn="ctr">
              <a:lnSpc>
                <a:spcPts val="12880"/>
              </a:lnSpc>
            </a:pPr>
            <a:r>
              <a:rPr lang="en-US" sz="9200" b="true">
                <a:solidFill>
                  <a:srgbClr val="F2F2F2"/>
                </a:solidFill>
                <a:latin typeface="Canva Sans Bold"/>
                <a:ea typeface="Canva Sans Bold"/>
                <a:cs typeface="Canva Sans Bold"/>
                <a:sym typeface="Canva Sans Bold"/>
              </a:rPr>
              <a:t>Viability</a:t>
            </a:r>
          </a:p>
        </p:txBody>
      </p:sp>
      <p:sp>
        <p:nvSpPr>
          <p:cNvPr name="Freeform 16" id="16"/>
          <p:cNvSpPr/>
          <p:nvPr/>
        </p:nvSpPr>
        <p:spPr>
          <a:xfrm flipH="false" flipV="false" rot="0">
            <a:off x="630039" y="509794"/>
            <a:ext cx="2019984" cy="2019984"/>
          </a:xfrm>
          <a:custGeom>
            <a:avLst/>
            <a:gdLst/>
            <a:ahLst/>
            <a:cxnLst/>
            <a:rect r="r" b="b" t="t" l="l"/>
            <a:pathLst>
              <a:path h="2019984" w="2019984">
                <a:moveTo>
                  <a:pt x="0" y="0"/>
                </a:moveTo>
                <a:lnTo>
                  <a:pt x="2019983" y="0"/>
                </a:lnTo>
                <a:lnTo>
                  <a:pt x="2019983" y="2019984"/>
                </a:lnTo>
                <a:lnTo>
                  <a:pt x="0" y="2019984"/>
                </a:lnTo>
                <a:lnTo>
                  <a:pt x="0" y="0"/>
                </a:lnTo>
                <a:close/>
              </a:path>
            </a:pathLst>
          </a:custGeom>
          <a:blipFill>
            <a:blip r:embed="rId12"/>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5000"/>
            </a:blip>
            <a:stretch>
              <a:fillRect l="0" t="-8888" r="0" b="-8888"/>
            </a:stretch>
          </a:blipFill>
        </p:spPr>
      </p:sp>
      <p:sp>
        <p:nvSpPr>
          <p:cNvPr name="TextBox 3" id="3"/>
          <p:cNvSpPr txBox="true"/>
          <p:nvPr/>
        </p:nvSpPr>
        <p:spPr>
          <a:xfrm rot="0">
            <a:off x="1028700" y="2254265"/>
            <a:ext cx="16230600" cy="7004035"/>
          </a:xfrm>
          <a:prstGeom prst="rect">
            <a:avLst/>
          </a:prstGeom>
        </p:spPr>
        <p:txBody>
          <a:bodyPr anchor="t" rtlCol="false" tIns="0" lIns="0" bIns="0" rIns="0">
            <a:spAutoFit/>
          </a:bodyPr>
          <a:lstStyle/>
          <a:p>
            <a:pPr algn="just" marL="539874" indent="-269937" lvl="1">
              <a:lnSpc>
                <a:spcPts val="3500"/>
              </a:lnSpc>
              <a:buAutoNum type="arabicPeriod" startAt="1"/>
            </a:pPr>
            <a:r>
              <a:rPr lang="en-US" b="true" sz="2500">
                <a:solidFill>
                  <a:srgbClr val="040134"/>
                </a:solidFill>
                <a:latin typeface="Canva Sans Bold"/>
                <a:ea typeface="Canva Sans Bold"/>
                <a:cs typeface="Canva Sans Bold"/>
                <a:sym typeface="Canva Sans Bold"/>
              </a:rPr>
              <a:t>Data Accuracy and Calibration:</a:t>
            </a:r>
          </a:p>
          <a:p>
            <a:pPr algn="just" marL="539874" indent="-269937" lvl="1">
              <a:lnSpc>
                <a:spcPts val="3500"/>
              </a:lnSpc>
              <a:buFont typeface="Arial"/>
              <a:buChar char="•"/>
            </a:pPr>
            <a:r>
              <a:rPr lang="en-US" b="true" sz="2500">
                <a:solidFill>
                  <a:srgbClr val="040134"/>
                </a:solidFill>
                <a:latin typeface="Canva Sans Bold"/>
                <a:ea typeface="Canva Sans Bold"/>
                <a:cs typeface="Canva Sans Bold"/>
                <a:sym typeface="Canva Sans Bold"/>
              </a:rPr>
              <a:t>Challenge: </a:t>
            </a:r>
            <a:r>
              <a:rPr lang="en-US" sz="2500">
                <a:solidFill>
                  <a:srgbClr val="040134"/>
                </a:solidFill>
                <a:latin typeface="Canva Sans"/>
                <a:ea typeface="Canva Sans"/>
                <a:cs typeface="Canva Sans"/>
                <a:sym typeface="Canva Sans"/>
              </a:rPr>
              <a:t>The CanSat sensors need to be highly accurate and well-calibrated to detect trace levels of greenhouse gases. Variations in sensor quality could affect data reliability.</a:t>
            </a:r>
          </a:p>
          <a:p>
            <a:pPr algn="just" marL="539874" indent="-269937" lvl="1">
              <a:lnSpc>
                <a:spcPts val="3500"/>
              </a:lnSpc>
              <a:buFont typeface="Arial"/>
              <a:buChar char="•"/>
            </a:pPr>
            <a:r>
              <a:rPr lang="en-US" b="true" sz="2500">
                <a:solidFill>
                  <a:srgbClr val="040134"/>
                </a:solidFill>
                <a:latin typeface="Canva Sans Bold"/>
                <a:ea typeface="Canva Sans Bold"/>
                <a:cs typeface="Canva Sans Bold"/>
                <a:sym typeface="Canva Sans Bold"/>
              </a:rPr>
              <a:t>Mitigation: </a:t>
            </a:r>
            <a:r>
              <a:rPr lang="en-US" sz="2500">
                <a:solidFill>
                  <a:srgbClr val="040134"/>
                </a:solidFill>
                <a:latin typeface="Canva Sans"/>
                <a:ea typeface="Canva Sans"/>
                <a:cs typeface="Canva Sans"/>
                <a:sym typeface="Canva Sans"/>
              </a:rPr>
              <a:t>Use high-precision sensors and regularly calibrate them against known standards to ensure the accuracy of atmospheric data.</a:t>
            </a:r>
          </a:p>
          <a:p>
            <a:pPr algn="just">
              <a:lnSpc>
                <a:spcPts val="3500"/>
              </a:lnSpc>
            </a:pPr>
            <a:r>
              <a:rPr lang="en-US" b="true" sz="2500">
                <a:solidFill>
                  <a:srgbClr val="040134"/>
                </a:solidFill>
                <a:latin typeface="Canva Sans Bold"/>
                <a:ea typeface="Canva Sans Bold"/>
                <a:cs typeface="Canva Sans Bold"/>
                <a:sym typeface="Canva Sans Bold"/>
              </a:rPr>
              <a:t>   2. Segregation of Emission Sources:</a:t>
            </a:r>
          </a:p>
          <a:p>
            <a:pPr algn="just" marL="539874" indent="-269937" lvl="1">
              <a:lnSpc>
                <a:spcPts val="3500"/>
              </a:lnSpc>
              <a:buFont typeface="Arial"/>
              <a:buChar char="•"/>
            </a:pPr>
            <a:r>
              <a:rPr lang="en-US" b="true" sz="2500">
                <a:solidFill>
                  <a:srgbClr val="040134"/>
                </a:solidFill>
                <a:latin typeface="Canva Sans Bold"/>
                <a:ea typeface="Canva Sans Bold"/>
                <a:cs typeface="Canva Sans Bold"/>
                <a:sym typeface="Canva Sans Bold"/>
              </a:rPr>
              <a:t>Challenge: </a:t>
            </a:r>
            <a:r>
              <a:rPr lang="en-US" sz="2500">
                <a:solidFill>
                  <a:srgbClr val="040134"/>
                </a:solidFill>
                <a:latin typeface="Canva Sans"/>
                <a:ea typeface="Canva Sans"/>
                <a:cs typeface="Canva Sans"/>
                <a:sym typeface="Canva Sans"/>
              </a:rPr>
              <a:t>Manually distinguishing between human-made and natural greenhouse gas sources could be complex and time-consuming, especially when multiple overlapping sources are present</a:t>
            </a:r>
            <a:r>
              <a:rPr lang="en-US" b="true" sz="2500">
                <a:solidFill>
                  <a:srgbClr val="040134"/>
                </a:solidFill>
                <a:latin typeface="Canva Sans Bold"/>
                <a:ea typeface="Canva Sans Bold"/>
                <a:cs typeface="Canva Sans Bold"/>
                <a:sym typeface="Canva Sans Bold"/>
              </a:rPr>
              <a:t>.</a:t>
            </a:r>
          </a:p>
          <a:p>
            <a:pPr algn="just" marL="539874" indent="-269937" lvl="1">
              <a:lnSpc>
                <a:spcPts val="3500"/>
              </a:lnSpc>
              <a:buFont typeface="Arial"/>
              <a:buChar char="•"/>
            </a:pPr>
            <a:r>
              <a:rPr lang="en-US" b="true" sz="2500">
                <a:solidFill>
                  <a:srgbClr val="040134"/>
                </a:solidFill>
                <a:latin typeface="Canva Sans Bold"/>
                <a:ea typeface="Canva Sans Bold"/>
                <a:cs typeface="Canva Sans Bold"/>
                <a:sym typeface="Canva Sans Bold"/>
              </a:rPr>
              <a:t>Mitigation: </a:t>
            </a:r>
            <a:r>
              <a:rPr lang="en-US" sz="2500">
                <a:solidFill>
                  <a:srgbClr val="040134"/>
                </a:solidFill>
                <a:latin typeface="Canva Sans"/>
                <a:ea typeface="Canva Sans"/>
                <a:cs typeface="Canva Sans"/>
                <a:sym typeface="Canva Sans"/>
              </a:rPr>
              <a:t>Develop clear guidelines and possibly automate part of the segregation process using advanced algorithms or pre-trained AI models.</a:t>
            </a:r>
          </a:p>
          <a:p>
            <a:pPr algn="just">
              <a:lnSpc>
                <a:spcPts val="3500"/>
              </a:lnSpc>
            </a:pPr>
            <a:r>
              <a:rPr lang="en-US" b="true" sz="2500">
                <a:solidFill>
                  <a:srgbClr val="040134"/>
                </a:solidFill>
                <a:latin typeface="Canva Sans Bold"/>
                <a:ea typeface="Canva Sans Bold"/>
                <a:cs typeface="Canva Sans Bold"/>
                <a:sym typeface="Canva Sans Bold"/>
              </a:rPr>
              <a:t>   3. AI Model Training and Generalization:</a:t>
            </a:r>
          </a:p>
          <a:p>
            <a:pPr algn="just" marL="539874" indent="-269937" lvl="1">
              <a:lnSpc>
                <a:spcPts val="3500"/>
              </a:lnSpc>
              <a:buFont typeface="Arial"/>
              <a:buChar char="•"/>
            </a:pPr>
            <a:r>
              <a:rPr lang="en-US" b="true" sz="2500">
                <a:solidFill>
                  <a:srgbClr val="040134"/>
                </a:solidFill>
                <a:latin typeface="Canva Sans Bold"/>
                <a:ea typeface="Canva Sans Bold"/>
                <a:cs typeface="Canva Sans Bold"/>
                <a:sym typeface="Canva Sans Bold"/>
              </a:rPr>
              <a:t>Challenge: </a:t>
            </a:r>
            <a:r>
              <a:rPr lang="en-US" sz="2500">
                <a:solidFill>
                  <a:srgbClr val="040134"/>
                </a:solidFill>
                <a:latin typeface="Canva Sans"/>
                <a:ea typeface="Canva Sans"/>
                <a:cs typeface="Canva Sans"/>
                <a:sym typeface="Canva Sans"/>
              </a:rPr>
              <a:t>The AI model may require extensive training with large, diverse datasets to detect abnormalities accurately. If the model is not properly trained, it might give false positives or miss significant events.</a:t>
            </a:r>
          </a:p>
          <a:p>
            <a:pPr algn="just" marL="539874" indent="-269937" lvl="1">
              <a:lnSpc>
                <a:spcPts val="3500"/>
              </a:lnSpc>
              <a:buFont typeface="Arial"/>
              <a:buChar char="•"/>
            </a:pPr>
            <a:r>
              <a:rPr lang="en-US" b="true" sz="2500">
                <a:solidFill>
                  <a:srgbClr val="040134"/>
                </a:solidFill>
                <a:latin typeface="Canva Sans Bold"/>
                <a:ea typeface="Canva Sans Bold"/>
                <a:cs typeface="Canva Sans Bold"/>
                <a:sym typeface="Canva Sans Bold"/>
              </a:rPr>
              <a:t>Mitigation: </a:t>
            </a:r>
            <a:r>
              <a:rPr lang="en-US" sz="2500">
                <a:solidFill>
                  <a:srgbClr val="040134"/>
                </a:solidFill>
                <a:latin typeface="Canva Sans"/>
                <a:ea typeface="Canva Sans"/>
                <a:cs typeface="Canva Sans"/>
                <a:sym typeface="Canva Sans"/>
              </a:rPr>
              <a:t>Use high-quality datasets for training the model and periodically update the model with new data to improve its ability to generalize across different regions.</a:t>
            </a:r>
          </a:p>
        </p:txBody>
      </p:sp>
      <p:sp>
        <p:nvSpPr>
          <p:cNvPr name="TextBox 4" id="4"/>
          <p:cNvSpPr txBox="true"/>
          <p:nvPr/>
        </p:nvSpPr>
        <p:spPr>
          <a:xfrm rot="0">
            <a:off x="3237071" y="377872"/>
            <a:ext cx="11813858" cy="1566544"/>
          </a:xfrm>
          <a:prstGeom prst="rect">
            <a:avLst/>
          </a:prstGeom>
        </p:spPr>
        <p:txBody>
          <a:bodyPr anchor="t" rtlCol="false" tIns="0" lIns="0" bIns="0" rIns="0">
            <a:spAutoFit/>
          </a:bodyPr>
          <a:lstStyle/>
          <a:p>
            <a:pPr algn="ctr">
              <a:lnSpc>
                <a:spcPts val="12880"/>
              </a:lnSpc>
            </a:pPr>
            <a:r>
              <a:rPr lang="en-US" sz="9200" b="true">
                <a:solidFill>
                  <a:srgbClr val="022D66"/>
                </a:solidFill>
                <a:latin typeface="Canva Sans Bold"/>
                <a:ea typeface="Canva Sans Bold"/>
                <a:cs typeface="Canva Sans Bold"/>
                <a:sym typeface="Canva Sans Bold"/>
              </a:rPr>
              <a:t>Potential Challenges</a:t>
            </a:r>
          </a:p>
        </p:txBody>
      </p:sp>
      <p:sp>
        <p:nvSpPr>
          <p:cNvPr name="Freeform 5" id="5"/>
          <p:cNvSpPr/>
          <p:nvPr/>
        </p:nvSpPr>
        <p:spPr>
          <a:xfrm flipH="false" flipV="false" rot="0">
            <a:off x="318981" y="236878"/>
            <a:ext cx="1707539" cy="1707539"/>
          </a:xfrm>
          <a:custGeom>
            <a:avLst/>
            <a:gdLst/>
            <a:ahLst/>
            <a:cxnLst/>
            <a:rect r="r" b="b" t="t" l="l"/>
            <a:pathLst>
              <a:path h="1707539" w="1707539">
                <a:moveTo>
                  <a:pt x="0" y="0"/>
                </a:moveTo>
                <a:lnTo>
                  <a:pt x="1707539" y="0"/>
                </a:lnTo>
                <a:lnTo>
                  <a:pt x="1707539" y="1707539"/>
                </a:lnTo>
                <a:lnTo>
                  <a:pt x="0" y="1707539"/>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8941707" y="1345293"/>
            <a:ext cx="17883413" cy="17883413"/>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alpha val="14902"/>
              </a:srgbClr>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0" y="1890289"/>
            <a:ext cx="8396711" cy="8396711"/>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0" y="0"/>
                  </a:moveTo>
                  <a:lnTo>
                    <a:pt x="0" y="6350000"/>
                  </a:lnTo>
                  <a:lnTo>
                    <a:pt x="6350000" y="6350000"/>
                  </a:lnTo>
                  <a:cubicBezTo>
                    <a:pt x="6350000" y="2843530"/>
                    <a:pt x="3506470" y="0"/>
                    <a:pt x="0" y="0"/>
                  </a:cubicBezTo>
                  <a:close/>
                </a:path>
              </a:pathLst>
            </a:custGeom>
            <a:blipFill>
              <a:blip r:embed="rId3">
                <a:alphaModFix amt="58000"/>
              </a:blip>
              <a:stretch>
                <a:fillRect l="-38888" t="0" r="-38888" b="0"/>
              </a:stretch>
            </a:blipFill>
          </p:spPr>
        </p:sp>
      </p:grpSp>
      <p:sp>
        <p:nvSpPr>
          <p:cNvPr name="Freeform 11" id="11"/>
          <p:cNvSpPr/>
          <p:nvPr/>
        </p:nvSpPr>
        <p:spPr>
          <a:xfrm flipH="false" flipV="false" rot="0">
            <a:off x="9596731" y="1804564"/>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4"/>
            <a:stretch>
              <a:fillRect l="0" t="0" r="0" b="0"/>
            </a:stretch>
          </a:blipFill>
        </p:spPr>
      </p:sp>
      <p:sp>
        <p:nvSpPr>
          <p:cNvPr name="TextBox 12" id="12"/>
          <p:cNvSpPr txBox="true"/>
          <p:nvPr/>
        </p:nvSpPr>
        <p:spPr>
          <a:xfrm rot="0">
            <a:off x="3237071" y="377872"/>
            <a:ext cx="11813858" cy="1566544"/>
          </a:xfrm>
          <a:prstGeom prst="rect">
            <a:avLst/>
          </a:prstGeom>
        </p:spPr>
        <p:txBody>
          <a:bodyPr anchor="t" rtlCol="false" tIns="0" lIns="0" bIns="0" rIns="0">
            <a:spAutoFit/>
          </a:bodyPr>
          <a:lstStyle/>
          <a:p>
            <a:pPr algn="ctr">
              <a:lnSpc>
                <a:spcPts val="12880"/>
              </a:lnSpc>
            </a:pPr>
            <a:r>
              <a:rPr lang="en-US" sz="9200" b="true">
                <a:solidFill>
                  <a:srgbClr val="F2F2F2"/>
                </a:solidFill>
                <a:latin typeface="Canva Sans Bold"/>
                <a:ea typeface="Canva Sans Bold"/>
                <a:cs typeface="Canva Sans Bold"/>
                <a:sym typeface="Canva Sans Bold"/>
              </a:rPr>
              <a:t>Potential Challenges</a:t>
            </a:r>
          </a:p>
        </p:txBody>
      </p:sp>
      <p:sp>
        <p:nvSpPr>
          <p:cNvPr name="TextBox 13" id="13"/>
          <p:cNvSpPr txBox="true"/>
          <p:nvPr/>
        </p:nvSpPr>
        <p:spPr>
          <a:xfrm rot="0">
            <a:off x="1028700" y="2352070"/>
            <a:ext cx="16230600" cy="7415516"/>
          </a:xfrm>
          <a:prstGeom prst="rect">
            <a:avLst/>
          </a:prstGeom>
        </p:spPr>
        <p:txBody>
          <a:bodyPr anchor="t" rtlCol="false" tIns="0" lIns="0" bIns="0" rIns="0">
            <a:spAutoFit/>
          </a:bodyPr>
          <a:lstStyle/>
          <a:p>
            <a:pPr algn="just">
              <a:lnSpc>
                <a:spcPts val="3920"/>
              </a:lnSpc>
            </a:pPr>
            <a:r>
              <a:rPr lang="en-US" b="true" sz="2800">
                <a:solidFill>
                  <a:srgbClr val="F2F2F2"/>
                </a:solidFill>
                <a:latin typeface="Canva Sans Bold"/>
                <a:ea typeface="Canva Sans Bold"/>
                <a:cs typeface="Canva Sans Bold"/>
                <a:sym typeface="Canva Sans Bold"/>
              </a:rPr>
              <a:t>   4. </a:t>
            </a:r>
            <a:r>
              <a:rPr lang="en-US" b="true" sz="2800">
                <a:solidFill>
                  <a:srgbClr val="F2F2F2"/>
                </a:solidFill>
                <a:latin typeface="Canva Sans Bold"/>
                <a:ea typeface="Canva Sans Bold"/>
                <a:cs typeface="Canva Sans Bold"/>
                <a:sym typeface="Canva Sans Bold"/>
              </a:rPr>
              <a:t>Environmental Variables:</a:t>
            </a:r>
          </a:p>
          <a:p>
            <a:pPr algn="just" marL="604643" indent="-302321" lvl="1">
              <a:lnSpc>
                <a:spcPts val="3920"/>
              </a:lnSpc>
              <a:buFont typeface="Arial"/>
              <a:buChar char="•"/>
            </a:pPr>
            <a:r>
              <a:rPr lang="en-US" b="true" sz="2800">
                <a:solidFill>
                  <a:srgbClr val="F2F2F2"/>
                </a:solidFill>
                <a:latin typeface="Canva Sans Bold"/>
                <a:ea typeface="Canva Sans Bold"/>
                <a:cs typeface="Canva Sans Bold"/>
                <a:sym typeface="Canva Sans Bold"/>
              </a:rPr>
              <a:t>Challenge: </a:t>
            </a:r>
            <a:r>
              <a:rPr lang="en-US" sz="2800">
                <a:solidFill>
                  <a:srgbClr val="F2F2F2"/>
                </a:solidFill>
                <a:latin typeface="Canva Sans"/>
                <a:ea typeface="Canva Sans"/>
                <a:cs typeface="Canva Sans"/>
                <a:sym typeface="Canva Sans"/>
              </a:rPr>
              <a:t>Weather conditions, altitude, and local geography could affect gas concentrations, making it difficult to establish normal baselines for detecting anomalies.</a:t>
            </a:r>
          </a:p>
          <a:p>
            <a:pPr algn="just" marL="604643" indent="-302321" lvl="1">
              <a:lnSpc>
                <a:spcPts val="3920"/>
              </a:lnSpc>
              <a:buFont typeface="Arial"/>
              <a:buChar char="•"/>
            </a:pPr>
            <a:r>
              <a:rPr lang="en-US" b="true" sz="2800">
                <a:solidFill>
                  <a:srgbClr val="F2F2F2"/>
                </a:solidFill>
                <a:latin typeface="Canva Sans Bold"/>
                <a:ea typeface="Canva Sans Bold"/>
                <a:cs typeface="Canva Sans Bold"/>
                <a:sym typeface="Canva Sans Bold"/>
              </a:rPr>
              <a:t>Mitigation: </a:t>
            </a:r>
            <a:r>
              <a:rPr lang="en-US" sz="2800">
                <a:solidFill>
                  <a:srgbClr val="F2F2F2"/>
                </a:solidFill>
                <a:latin typeface="Canva Sans"/>
                <a:ea typeface="Canva Sans"/>
                <a:cs typeface="Canva Sans"/>
                <a:sym typeface="Canva Sans"/>
              </a:rPr>
              <a:t>Consider incorporating environmental factors into the AI model and collecting long-term baseline data to account for such variations.</a:t>
            </a:r>
          </a:p>
          <a:p>
            <a:pPr algn="just">
              <a:lnSpc>
                <a:spcPts val="3920"/>
              </a:lnSpc>
            </a:pPr>
            <a:r>
              <a:rPr lang="en-US" b="true" sz="2800">
                <a:solidFill>
                  <a:srgbClr val="F2F2F2"/>
                </a:solidFill>
                <a:latin typeface="Canva Sans Bold"/>
                <a:ea typeface="Canva Sans Bold"/>
                <a:cs typeface="Canva Sans Bold"/>
                <a:sym typeface="Canva Sans Bold"/>
              </a:rPr>
              <a:t>    5. Communication with Authorities:</a:t>
            </a:r>
          </a:p>
          <a:p>
            <a:pPr algn="just" marL="604643" indent="-302321" lvl="1">
              <a:lnSpc>
                <a:spcPts val="3920"/>
              </a:lnSpc>
              <a:buFont typeface="Arial"/>
              <a:buChar char="•"/>
            </a:pPr>
            <a:r>
              <a:rPr lang="en-US" b="true" sz="2800">
                <a:solidFill>
                  <a:srgbClr val="F2F2F2"/>
                </a:solidFill>
                <a:latin typeface="Canva Sans Bold"/>
                <a:ea typeface="Canva Sans Bold"/>
                <a:cs typeface="Canva Sans Bold"/>
                <a:sym typeface="Canva Sans Bold"/>
              </a:rPr>
              <a:t>Challenge: </a:t>
            </a:r>
            <a:r>
              <a:rPr lang="en-US" sz="2800">
                <a:solidFill>
                  <a:srgbClr val="F2F2F2"/>
                </a:solidFill>
                <a:latin typeface="Canva Sans"/>
                <a:ea typeface="Canva Sans"/>
                <a:cs typeface="Canva Sans"/>
                <a:sym typeface="Canva Sans"/>
              </a:rPr>
              <a:t>Promptly informing responsible authorities about detected issues may be challenging due to bureaucratic delays or lack of proper communication channels.</a:t>
            </a:r>
          </a:p>
          <a:p>
            <a:pPr algn="just" marL="604643" indent="-302321" lvl="1">
              <a:lnSpc>
                <a:spcPts val="3920"/>
              </a:lnSpc>
              <a:buFont typeface="Arial"/>
              <a:buChar char="•"/>
            </a:pPr>
            <a:r>
              <a:rPr lang="en-US" b="true" sz="2800">
                <a:solidFill>
                  <a:srgbClr val="F2F2F2"/>
                </a:solidFill>
                <a:latin typeface="Canva Sans Bold"/>
                <a:ea typeface="Canva Sans Bold"/>
                <a:cs typeface="Canva Sans Bold"/>
                <a:sym typeface="Canva Sans Bold"/>
              </a:rPr>
              <a:t>Mitigation: </a:t>
            </a:r>
            <a:r>
              <a:rPr lang="en-US" sz="2800">
                <a:solidFill>
                  <a:srgbClr val="F2F2F2"/>
                </a:solidFill>
                <a:latin typeface="Canva Sans"/>
                <a:ea typeface="Canva Sans"/>
                <a:cs typeface="Canva Sans"/>
                <a:sym typeface="Canva Sans"/>
              </a:rPr>
              <a:t>Establish formal partnerships with environmental agencies beforehand and agree on protocols for sharing data and escalating potential issues.</a:t>
            </a:r>
          </a:p>
          <a:p>
            <a:pPr algn="just">
              <a:lnSpc>
                <a:spcPts val="3920"/>
              </a:lnSpc>
            </a:pPr>
            <a:r>
              <a:rPr lang="en-US" b="true" sz="2800">
                <a:solidFill>
                  <a:srgbClr val="F2F2F2"/>
                </a:solidFill>
                <a:latin typeface="Canva Sans Bold"/>
                <a:ea typeface="Canva Sans Bold"/>
                <a:cs typeface="Canva Sans Bold"/>
                <a:sym typeface="Canva Sans Bold"/>
              </a:rPr>
              <a:t>    6. Funding and Resources:</a:t>
            </a:r>
          </a:p>
          <a:p>
            <a:pPr algn="just" marL="604643" indent="-302321" lvl="1">
              <a:lnSpc>
                <a:spcPts val="3920"/>
              </a:lnSpc>
              <a:buFont typeface="Arial"/>
              <a:buChar char="•"/>
            </a:pPr>
            <a:r>
              <a:rPr lang="en-US" b="true" sz="2800">
                <a:solidFill>
                  <a:srgbClr val="F2F2F2"/>
                </a:solidFill>
                <a:latin typeface="Canva Sans Bold"/>
                <a:ea typeface="Canva Sans Bold"/>
                <a:cs typeface="Canva Sans Bold"/>
                <a:sym typeface="Canva Sans Bold"/>
              </a:rPr>
              <a:t>Challenge: </a:t>
            </a:r>
            <a:r>
              <a:rPr lang="en-US" sz="2800">
                <a:solidFill>
                  <a:srgbClr val="F2F2F2"/>
                </a:solidFill>
                <a:latin typeface="Canva Sans"/>
                <a:ea typeface="Canva Sans"/>
                <a:cs typeface="Canva Sans"/>
                <a:sym typeface="Canva Sans"/>
              </a:rPr>
              <a:t>Sourcing funds for sensors, AI development, and operational costs could be difficult for a large-scale deployment.</a:t>
            </a:r>
          </a:p>
          <a:p>
            <a:pPr algn="just" marL="604643" indent="-302321" lvl="1">
              <a:lnSpc>
                <a:spcPts val="3920"/>
              </a:lnSpc>
              <a:buFont typeface="Arial"/>
              <a:buChar char="•"/>
            </a:pPr>
            <a:r>
              <a:rPr lang="en-US" b="true" sz="2800">
                <a:solidFill>
                  <a:srgbClr val="F2F2F2"/>
                </a:solidFill>
                <a:latin typeface="Canva Sans Bold"/>
                <a:ea typeface="Canva Sans Bold"/>
                <a:cs typeface="Canva Sans Bold"/>
                <a:sym typeface="Canva Sans Bold"/>
              </a:rPr>
              <a:t>Mitigation: </a:t>
            </a:r>
            <a:r>
              <a:rPr lang="en-US" sz="2800">
                <a:solidFill>
                  <a:srgbClr val="F2F2F2"/>
                </a:solidFill>
                <a:latin typeface="Canva Sans"/>
                <a:ea typeface="Canva Sans"/>
                <a:cs typeface="Canva Sans"/>
                <a:sym typeface="Canva Sans"/>
              </a:rPr>
              <a:t>Seek collaborations with research institutions, governmental organizations, or environmental bodies that could provide funding or resources for the project.</a:t>
            </a:r>
          </a:p>
        </p:txBody>
      </p:sp>
      <p:sp>
        <p:nvSpPr>
          <p:cNvPr name="Freeform 14" id="14"/>
          <p:cNvSpPr/>
          <p:nvPr/>
        </p:nvSpPr>
        <p:spPr>
          <a:xfrm flipH="false" flipV="false" rot="0">
            <a:off x="367649" y="423235"/>
            <a:ext cx="1844117" cy="1844117"/>
          </a:xfrm>
          <a:custGeom>
            <a:avLst/>
            <a:gdLst/>
            <a:ahLst/>
            <a:cxnLst/>
            <a:rect r="r" b="b" t="t" l="l"/>
            <a:pathLst>
              <a:path h="1844117" w="1844117">
                <a:moveTo>
                  <a:pt x="0" y="0"/>
                </a:moveTo>
                <a:lnTo>
                  <a:pt x="1844117" y="0"/>
                </a:lnTo>
                <a:lnTo>
                  <a:pt x="1844117" y="1844117"/>
                </a:lnTo>
                <a:lnTo>
                  <a:pt x="0" y="1844117"/>
                </a:lnTo>
                <a:lnTo>
                  <a:pt x="0" y="0"/>
                </a:lnTo>
                <a:close/>
              </a:path>
            </a:pathLst>
          </a:custGeom>
          <a:blipFill>
            <a:blip r:embed="rId5"/>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DAGSsg18n7k</dc:identifier>
  <dcterms:modified xsi:type="dcterms:W3CDTF">2011-08-01T06:04:30Z</dcterms:modified>
  <cp:revision>1</cp:revision>
  <dc:title>space apps.pptx</dc:title>
</cp:coreProperties>
</file>

<file path=docProps/thumbnail.jpeg>
</file>